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63" r:id="rId4"/>
    <p:sldId id="259" r:id="rId5"/>
    <p:sldId id="260" r:id="rId6"/>
    <p:sldId id="261" r:id="rId7"/>
    <p:sldId id="264" r:id="rId8"/>
    <p:sldId id="262" r:id="rId9"/>
    <p:sldId id="265" r:id="rId10"/>
    <p:sldId id="266" r:id="rId11"/>
    <p:sldId id="267" r:id="rId12"/>
    <p:sldId id="268" r:id="rId13"/>
    <p:sldId id="269" r:id="rId14"/>
    <p:sldId id="270" r:id="rId15"/>
    <p:sldId id="276" r:id="rId16"/>
    <p:sldId id="271" r:id="rId17"/>
    <p:sldId id="272" r:id="rId18"/>
    <p:sldId id="273" r:id="rId19"/>
    <p:sldId id="275" r:id="rId20"/>
    <p:sldId id="274" r:id="rId21"/>
  </p:sldIdLst>
  <p:sldSz cx="9906000" cy="6858000" type="A4"/>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68D230F3-CF80-4859-8CE7-A43EE81993B5}" styleName="淡色スタイル 1 - アクセント 6">
    <a:wholeTbl>
      <a:tcTxStyle>
        <a:fontRef idx="minor">
          <a:scrgbClr r="0" g="0" b="0"/>
        </a:fontRef>
        <a:schemeClr val="tx1"/>
      </a:tcTxStyle>
      <a:tcStyle>
        <a:tcBdr>
          <a:left>
            <a:ln>
              <a:noFill/>
            </a:ln>
          </a:left>
          <a:right>
            <a:ln>
              <a:noFill/>
            </a:ln>
          </a:right>
          <a:top>
            <a:ln w="12700" cmpd="sng">
              <a:solidFill>
                <a:schemeClr val="accent6"/>
              </a:solidFill>
            </a:ln>
          </a:top>
          <a:bottom>
            <a:ln w="12700" cmpd="sng">
              <a:solidFill>
                <a:schemeClr val="accent6"/>
              </a:solidFill>
            </a:ln>
          </a:bottom>
          <a:insideH>
            <a:ln>
              <a:noFill/>
            </a:ln>
          </a:insideH>
          <a:insideV>
            <a:ln>
              <a:noFill/>
            </a:ln>
          </a:insideV>
        </a:tcBdr>
        <a:fill>
          <a:noFill/>
        </a:fill>
      </a:tcStyle>
    </a:wholeTbl>
    <a:band1H>
      <a:tcStyle>
        <a:tcBdr/>
        <a:fill>
          <a:solidFill>
            <a:schemeClr val="accent6">
              <a:alpha val="20000"/>
            </a:schemeClr>
          </a:solidFill>
        </a:fill>
      </a:tcStyle>
    </a:band1H>
    <a:band2H>
      <a:tcStyle>
        <a:tcBdr/>
      </a:tcStyle>
    </a:band2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12700" cmpd="sng">
              <a:solidFill>
                <a:schemeClr val="accent6"/>
              </a:solidFill>
            </a:ln>
          </a:top>
        </a:tcBdr>
        <a:fill>
          <a:noFill/>
        </a:fill>
      </a:tcStyle>
    </a:lastRow>
    <a:firstRow>
      <a:tcTxStyle b="on"/>
      <a:tcStyle>
        <a:tcBdr>
          <a:bottom>
            <a:ln w="12700" cmpd="sng">
              <a:solidFill>
                <a:schemeClr val="accent6"/>
              </a:solidFill>
            </a:ln>
          </a:bottom>
        </a:tcBdr>
        <a:fill>
          <a:noFill/>
        </a:fill>
      </a:tcStyle>
    </a:firstRow>
  </a:tblStyle>
  <a:tblStyle styleId="{E8B1032C-EA38-4F05-BA0D-38AFFFC7BED3}" styleName="淡色スタイル 3 - アクセント 6">
    <a:wholeTbl>
      <a:tcTxStyle>
        <a:fontRef idx="minor">
          <a:scrgbClr r="0" g="0" b="0"/>
        </a:fontRef>
        <a:schemeClr val="tx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noFill/>
        </a:fill>
      </a:tcStyle>
    </a:wholeTbl>
    <a:band1H>
      <a:tcStyle>
        <a:tcBdr/>
        <a:fill>
          <a:solidFill>
            <a:schemeClr val="accent6">
              <a:alpha val="20000"/>
            </a:schemeClr>
          </a:solidFill>
        </a:fill>
      </a:tcStyle>
    </a:band1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noFill/>
        </a:fill>
      </a:tcStyle>
    </a:lastRow>
    <a:firstRow>
      <a:tcTxStyle b="on"/>
      <a:tcStyle>
        <a:tcBdr>
          <a:bottom>
            <a:ln w="25400" cmpd="sng">
              <a:solidFill>
                <a:schemeClr val="accent6"/>
              </a:solidFill>
            </a:ln>
          </a:bottom>
        </a:tcBdr>
        <a:fill>
          <a:noFill/>
        </a:fill>
      </a:tcStyle>
    </a:firstRow>
  </a:tblStyle>
  <a:tblStyle styleId="{16D9F66E-5EB9-4882-86FB-DCBF35E3C3E4}" styleName="中間スタイル 4 - アクセント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9987" autoAdjust="0"/>
    <p:restoredTop sz="94660"/>
  </p:normalViewPr>
  <p:slideViewPr>
    <p:cSldViewPr snapToGrid="0">
      <p:cViewPr varScale="1">
        <p:scale>
          <a:sx n="63" d="100"/>
          <a:sy n="63" d="100"/>
        </p:scale>
        <p:origin x="1060" y="5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charts/_rels/chart1.xml.rels><?xml version="1.0" encoding="UTF-8" standalone="yes"?>
<Relationships xmlns="http://schemas.openxmlformats.org/package/2006/relationships"><Relationship Id="rId3" Type="http://schemas.openxmlformats.org/officeDocument/2006/relationships/oleObject" Target="file:///C:\Users\kosuk\Dropbox\JC&#38306;&#36899;\2025&#26032;&#28511;&#12502;&#12525;&#12483;&#12463;&#21332;&#35696;&#20250;\&#25345;&#32154;&#21487;&#33021;&#12394;&#22320;&#22495;&#38283;&#30330;&#22996;&#21729;&#20250;\03_&#25919;&#27835;\724-33K-0525S_ver13\siryoh\singi\seisaku_hikakuhyou_data.xlsx" TargetMode="External"/><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ja-JP"/>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stacked"/>
        <c:varyColors val="0"/>
        <c:ser>
          <c:idx val="0"/>
          <c:order val="0"/>
          <c:tx>
            <c:strRef>
              <c:f>Sheet1!$A$2</c:f>
              <c:strCache>
                <c:ptCount val="1"/>
                <c:pt idx="0">
                  <c:v>社会保障</c:v>
                </c:pt>
              </c:strCache>
            </c:strRef>
          </c:tx>
          <c:spPr>
            <a:solidFill>
              <a:schemeClr val="accent1"/>
            </a:solidFill>
            <a:ln>
              <a:noFill/>
            </a:ln>
            <a:effectLst/>
          </c:spPr>
          <c:invertIfNegative val="0"/>
          <c:cat>
            <c:strRef>
              <c:f>Sheet1!$B$1:$D$1</c:f>
              <c:strCache>
                <c:ptCount val="3"/>
                <c:pt idx="0">
                  <c:v>候補者①</c:v>
                </c:pt>
                <c:pt idx="1">
                  <c:v>候補者②</c:v>
                </c:pt>
                <c:pt idx="2">
                  <c:v>候補者③</c:v>
                </c:pt>
              </c:strCache>
            </c:strRef>
          </c:cat>
          <c:val>
            <c:numRef>
              <c:f>Sheet1!$B$2:$D$2</c:f>
              <c:numCache>
                <c:formatCode>General</c:formatCode>
                <c:ptCount val="3"/>
                <c:pt idx="0">
                  <c:v>5</c:v>
                </c:pt>
                <c:pt idx="1">
                  <c:v>15</c:v>
                </c:pt>
                <c:pt idx="2">
                  <c:v>5</c:v>
                </c:pt>
              </c:numCache>
            </c:numRef>
          </c:val>
          <c:extLst>
            <c:ext xmlns:c16="http://schemas.microsoft.com/office/drawing/2014/chart" uri="{C3380CC4-5D6E-409C-BE32-E72D297353CC}">
              <c16:uniqueId val="{00000000-A09A-4D6E-9C1B-8ECB569B8FC4}"/>
            </c:ext>
          </c:extLst>
        </c:ser>
        <c:ser>
          <c:idx val="1"/>
          <c:order val="1"/>
          <c:tx>
            <c:strRef>
              <c:f>Sheet1!$A$3</c:f>
              <c:strCache>
                <c:ptCount val="1"/>
                <c:pt idx="0">
                  <c:v>産業政策</c:v>
                </c:pt>
              </c:strCache>
            </c:strRef>
          </c:tx>
          <c:spPr>
            <a:solidFill>
              <a:schemeClr val="accent2"/>
            </a:solidFill>
            <a:ln>
              <a:noFill/>
            </a:ln>
            <a:effectLst/>
          </c:spPr>
          <c:invertIfNegative val="0"/>
          <c:cat>
            <c:strRef>
              <c:f>Sheet1!$B$1:$D$1</c:f>
              <c:strCache>
                <c:ptCount val="3"/>
                <c:pt idx="0">
                  <c:v>候補者①</c:v>
                </c:pt>
                <c:pt idx="1">
                  <c:v>候補者②</c:v>
                </c:pt>
                <c:pt idx="2">
                  <c:v>候補者③</c:v>
                </c:pt>
              </c:strCache>
            </c:strRef>
          </c:cat>
          <c:val>
            <c:numRef>
              <c:f>Sheet1!$B$3:$D$3</c:f>
              <c:numCache>
                <c:formatCode>General</c:formatCode>
                <c:ptCount val="3"/>
                <c:pt idx="0">
                  <c:v>15</c:v>
                </c:pt>
                <c:pt idx="1">
                  <c:v>10</c:v>
                </c:pt>
                <c:pt idx="2">
                  <c:v>5</c:v>
                </c:pt>
              </c:numCache>
            </c:numRef>
          </c:val>
          <c:extLst>
            <c:ext xmlns:c16="http://schemas.microsoft.com/office/drawing/2014/chart" uri="{C3380CC4-5D6E-409C-BE32-E72D297353CC}">
              <c16:uniqueId val="{00000001-A09A-4D6E-9C1B-8ECB569B8FC4}"/>
            </c:ext>
          </c:extLst>
        </c:ser>
        <c:ser>
          <c:idx val="2"/>
          <c:order val="2"/>
          <c:tx>
            <c:strRef>
              <c:f>Sheet1!$A$4</c:f>
              <c:strCache>
                <c:ptCount val="1"/>
                <c:pt idx="0">
                  <c:v>社会資本整備</c:v>
                </c:pt>
              </c:strCache>
            </c:strRef>
          </c:tx>
          <c:spPr>
            <a:solidFill>
              <a:schemeClr val="accent3"/>
            </a:solidFill>
            <a:ln>
              <a:noFill/>
            </a:ln>
            <a:effectLst/>
          </c:spPr>
          <c:invertIfNegative val="0"/>
          <c:cat>
            <c:strRef>
              <c:f>Sheet1!$B$1:$D$1</c:f>
              <c:strCache>
                <c:ptCount val="3"/>
                <c:pt idx="0">
                  <c:v>候補者①</c:v>
                </c:pt>
                <c:pt idx="1">
                  <c:v>候補者②</c:v>
                </c:pt>
                <c:pt idx="2">
                  <c:v>候補者③</c:v>
                </c:pt>
              </c:strCache>
            </c:strRef>
          </c:cat>
          <c:val>
            <c:numRef>
              <c:f>Sheet1!$B$4:$D$4</c:f>
              <c:numCache>
                <c:formatCode>General</c:formatCode>
                <c:ptCount val="3"/>
                <c:pt idx="0">
                  <c:v>20</c:v>
                </c:pt>
                <c:pt idx="1">
                  <c:v>5</c:v>
                </c:pt>
                <c:pt idx="2">
                  <c:v>10</c:v>
                </c:pt>
              </c:numCache>
            </c:numRef>
          </c:val>
          <c:extLst>
            <c:ext xmlns:c16="http://schemas.microsoft.com/office/drawing/2014/chart" uri="{C3380CC4-5D6E-409C-BE32-E72D297353CC}">
              <c16:uniqueId val="{00000002-A09A-4D6E-9C1B-8ECB569B8FC4}"/>
            </c:ext>
          </c:extLst>
        </c:ser>
        <c:ser>
          <c:idx val="3"/>
          <c:order val="3"/>
          <c:tx>
            <c:strRef>
              <c:f>Sheet1!$A$5</c:f>
              <c:strCache>
                <c:ptCount val="1"/>
                <c:pt idx="0">
                  <c:v>教育・子育て</c:v>
                </c:pt>
              </c:strCache>
            </c:strRef>
          </c:tx>
          <c:spPr>
            <a:solidFill>
              <a:schemeClr val="accent4"/>
            </a:solidFill>
            <a:ln>
              <a:noFill/>
            </a:ln>
            <a:effectLst/>
          </c:spPr>
          <c:invertIfNegative val="0"/>
          <c:cat>
            <c:strRef>
              <c:f>Sheet1!$B$1:$D$1</c:f>
              <c:strCache>
                <c:ptCount val="3"/>
                <c:pt idx="0">
                  <c:v>候補者①</c:v>
                </c:pt>
                <c:pt idx="1">
                  <c:v>候補者②</c:v>
                </c:pt>
                <c:pt idx="2">
                  <c:v>候補者③</c:v>
                </c:pt>
              </c:strCache>
            </c:strRef>
          </c:cat>
          <c:val>
            <c:numRef>
              <c:f>Sheet1!$B$5:$D$5</c:f>
              <c:numCache>
                <c:formatCode>General</c:formatCode>
                <c:ptCount val="3"/>
                <c:pt idx="0">
                  <c:v>5</c:v>
                </c:pt>
                <c:pt idx="1">
                  <c:v>10</c:v>
                </c:pt>
                <c:pt idx="2">
                  <c:v>10</c:v>
                </c:pt>
              </c:numCache>
            </c:numRef>
          </c:val>
          <c:extLst>
            <c:ext xmlns:c16="http://schemas.microsoft.com/office/drawing/2014/chart" uri="{C3380CC4-5D6E-409C-BE32-E72D297353CC}">
              <c16:uniqueId val="{00000003-A09A-4D6E-9C1B-8ECB569B8FC4}"/>
            </c:ext>
          </c:extLst>
        </c:ser>
        <c:ser>
          <c:idx val="4"/>
          <c:order val="4"/>
          <c:tx>
            <c:strRef>
              <c:f>Sheet1!$A$6</c:f>
              <c:strCache>
                <c:ptCount val="1"/>
                <c:pt idx="0">
                  <c:v>農林漁業</c:v>
                </c:pt>
              </c:strCache>
            </c:strRef>
          </c:tx>
          <c:spPr>
            <a:solidFill>
              <a:schemeClr val="accent5"/>
            </a:solidFill>
            <a:ln>
              <a:noFill/>
            </a:ln>
            <a:effectLst/>
          </c:spPr>
          <c:invertIfNegative val="0"/>
          <c:cat>
            <c:strRef>
              <c:f>Sheet1!$B$1:$D$1</c:f>
              <c:strCache>
                <c:ptCount val="3"/>
                <c:pt idx="0">
                  <c:v>候補者①</c:v>
                </c:pt>
                <c:pt idx="1">
                  <c:v>候補者②</c:v>
                </c:pt>
                <c:pt idx="2">
                  <c:v>候補者③</c:v>
                </c:pt>
              </c:strCache>
            </c:strRef>
          </c:cat>
          <c:val>
            <c:numRef>
              <c:f>Sheet1!$B$6:$D$6</c:f>
              <c:numCache>
                <c:formatCode>General</c:formatCode>
                <c:ptCount val="3"/>
                <c:pt idx="0">
                  <c:v>10</c:v>
                </c:pt>
                <c:pt idx="1">
                  <c:v>10</c:v>
                </c:pt>
                <c:pt idx="2">
                  <c:v>5</c:v>
                </c:pt>
              </c:numCache>
            </c:numRef>
          </c:val>
          <c:extLst>
            <c:ext xmlns:c16="http://schemas.microsoft.com/office/drawing/2014/chart" uri="{C3380CC4-5D6E-409C-BE32-E72D297353CC}">
              <c16:uniqueId val="{00000004-A09A-4D6E-9C1B-8ECB569B8FC4}"/>
            </c:ext>
          </c:extLst>
        </c:ser>
        <c:ser>
          <c:idx val="5"/>
          <c:order val="5"/>
          <c:tx>
            <c:strRef>
              <c:f>Sheet1!$A$7</c:f>
              <c:strCache>
                <c:ptCount val="1"/>
                <c:pt idx="0">
                  <c:v>正財政・財政再建</c:v>
                </c:pt>
              </c:strCache>
            </c:strRef>
          </c:tx>
          <c:spPr>
            <a:solidFill>
              <a:schemeClr val="accent6"/>
            </a:solidFill>
            <a:ln>
              <a:noFill/>
            </a:ln>
            <a:effectLst/>
          </c:spPr>
          <c:invertIfNegative val="0"/>
          <c:cat>
            <c:strRef>
              <c:f>Sheet1!$B$1:$D$1</c:f>
              <c:strCache>
                <c:ptCount val="3"/>
                <c:pt idx="0">
                  <c:v>候補者①</c:v>
                </c:pt>
                <c:pt idx="1">
                  <c:v>候補者②</c:v>
                </c:pt>
                <c:pt idx="2">
                  <c:v>候補者③</c:v>
                </c:pt>
              </c:strCache>
            </c:strRef>
          </c:cat>
          <c:val>
            <c:numRef>
              <c:f>Sheet1!$B$7:$D$7</c:f>
              <c:numCache>
                <c:formatCode>General</c:formatCode>
                <c:ptCount val="3"/>
                <c:pt idx="0">
                  <c:v>10</c:v>
                </c:pt>
                <c:pt idx="1">
                  <c:v>10</c:v>
                </c:pt>
                <c:pt idx="2">
                  <c:v>5</c:v>
                </c:pt>
              </c:numCache>
            </c:numRef>
          </c:val>
          <c:extLst>
            <c:ext xmlns:c16="http://schemas.microsoft.com/office/drawing/2014/chart" uri="{C3380CC4-5D6E-409C-BE32-E72D297353CC}">
              <c16:uniqueId val="{00000005-A09A-4D6E-9C1B-8ECB569B8FC4}"/>
            </c:ext>
          </c:extLst>
        </c:ser>
        <c:ser>
          <c:idx val="6"/>
          <c:order val="6"/>
          <c:tx>
            <c:strRef>
              <c:f>Sheet1!$A$8</c:f>
              <c:strCache>
                <c:ptCount val="1"/>
                <c:pt idx="0">
                  <c:v>労働</c:v>
                </c:pt>
              </c:strCache>
            </c:strRef>
          </c:tx>
          <c:spPr>
            <a:solidFill>
              <a:schemeClr val="accent1">
                <a:lumMod val="60000"/>
              </a:schemeClr>
            </a:solidFill>
            <a:ln>
              <a:noFill/>
            </a:ln>
            <a:effectLst/>
          </c:spPr>
          <c:invertIfNegative val="0"/>
          <c:cat>
            <c:strRef>
              <c:f>Sheet1!$B$1:$D$1</c:f>
              <c:strCache>
                <c:ptCount val="3"/>
                <c:pt idx="0">
                  <c:v>候補者①</c:v>
                </c:pt>
                <c:pt idx="1">
                  <c:v>候補者②</c:v>
                </c:pt>
                <c:pt idx="2">
                  <c:v>候補者③</c:v>
                </c:pt>
              </c:strCache>
            </c:strRef>
          </c:cat>
          <c:val>
            <c:numRef>
              <c:f>Sheet1!$B$8:$D$8</c:f>
              <c:numCache>
                <c:formatCode>General</c:formatCode>
                <c:ptCount val="3"/>
                <c:pt idx="0">
                  <c:v>10</c:v>
                </c:pt>
                <c:pt idx="1">
                  <c:v>5</c:v>
                </c:pt>
                <c:pt idx="2">
                  <c:v>15</c:v>
                </c:pt>
              </c:numCache>
            </c:numRef>
          </c:val>
          <c:extLst>
            <c:ext xmlns:c16="http://schemas.microsoft.com/office/drawing/2014/chart" uri="{C3380CC4-5D6E-409C-BE32-E72D297353CC}">
              <c16:uniqueId val="{00000006-A09A-4D6E-9C1B-8ECB569B8FC4}"/>
            </c:ext>
          </c:extLst>
        </c:ser>
        <c:ser>
          <c:idx val="7"/>
          <c:order val="7"/>
          <c:tx>
            <c:strRef>
              <c:f>Sheet1!$A$9</c:f>
              <c:strCache>
                <c:ptCount val="1"/>
                <c:pt idx="0">
                  <c:v>環境・エネルギー</c:v>
                </c:pt>
              </c:strCache>
            </c:strRef>
          </c:tx>
          <c:spPr>
            <a:solidFill>
              <a:schemeClr val="accent2">
                <a:lumMod val="60000"/>
              </a:schemeClr>
            </a:solidFill>
            <a:ln>
              <a:noFill/>
            </a:ln>
            <a:effectLst/>
          </c:spPr>
          <c:invertIfNegative val="0"/>
          <c:cat>
            <c:strRef>
              <c:f>Sheet1!$B$1:$D$1</c:f>
              <c:strCache>
                <c:ptCount val="3"/>
                <c:pt idx="0">
                  <c:v>候補者①</c:v>
                </c:pt>
                <c:pt idx="1">
                  <c:v>候補者②</c:v>
                </c:pt>
                <c:pt idx="2">
                  <c:v>候補者③</c:v>
                </c:pt>
              </c:strCache>
            </c:strRef>
          </c:cat>
          <c:val>
            <c:numRef>
              <c:f>Sheet1!$B$9:$D$9</c:f>
              <c:numCache>
                <c:formatCode>General</c:formatCode>
                <c:ptCount val="3"/>
                <c:pt idx="0">
                  <c:v>5</c:v>
                </c:pt>
                <c:pt idx="1">
                  <c:v>10</c:v>
                </c:pt>
                <c:pt idx="2">
                  <c:v>5</c:v>
                </c:pt>
              </c:numCache>
            </c:numRef>
          </c:val>
          <c:extLst>
            <c:ext xmlns:c16="http://schemas.microsoft.com/office/drawing/2014/chart" uri="{C3380CC4-5D6E-409C-BE32-E72D297353CC}">
              <c16:uniqueId val="{00000007-A09A-4D6E-9C1B-8ECB569B8FC4}"/>
            </c:ext>
          </c:extLst>
        </c:ser>
        <c:ser>
          <c:idx val="8"/>
          <c:order val="8"/>
          <c:tx>
            <c:strRef>
              <c:f>Sheet1!$A$10</c:f>
              <c:strCache>
                <c:ptCount val="1"/>
                <c:pt idx="0">
                  <c:v>行政・議会改革</c:v>
                </c:pt>
              </c:strCache>
            </c:strRef>
          </c:tx>
          <c:spPr>
            <a:solidFill>
              <a:schemeClr val="accent3">
                <a:lumMod val="60000"/>
              </a:schemeClr>
            </a:solidFill>
            <a:ln>
              <a:noFill/>
            </a:ln>
            <a:effectLst/>
          </c:spPr>
          <c:invertIfNegative val="0"/>
          <c:cat>
            <c:strRef>
              <c:f>Sheet1!$B$1:$D$1</c:f>
              <c:strCache>
                <c:ptCount val="3"/>
                <c:pt idx="0">
                  <c:v>候補者①</c:v>
                </c:pt>
                <c:pt idx="1">
                  <c:v>候補者②</c:v>
                </c:pt>
                <c:pt idx="2">
                  <c:v>候補者③</c:v>
                </c:pt>
              </c:strCache>
            </c:strRef>
          </c:cat>
          <c:val>
            <c:numRef>
              <c:f>Sheet1!$B$10:$D$10</c:f>
              <c:numCache>
                <c:formatCode>General</c:formatCode>
                <c:ptCount val="3"/>
                <c:pt idx="0">
                  <c:v>5</c:v>
                </c:pt>
                <c:pt idx="1">
                  <c:v>15</c:v>
                </c:pt>
                <c:pt idx="2">
                  <c:v>10</c:v>
                </c:pt>
              </c:numCache>
            </c:numRef>
          </c:val>
          <c:extLst>
            <c:ext xmlns:c16="http://schemas.microsoft.com/office/drawing/2014/chart" uri="{C3380CC4-5D6E-409C-BE32-E72D297353CC}">
              <c16:uniqueId val="{00000008-A09A-4D6E-9C1B-8ECB569B8FC4}"/>
            </c:ext>
          </c:extLst>
        </c:ser>
        <c:ser>
          <c:idx val="9"/>
          <c:order val="9"/>
          <c:tx>
            <c:strRef>
              <c:f>Sheet1!$A$11</c:f>
              <c:strCache>
                <c:ptCount val="1"/>
                <c:pt idx="0">
                  <c:v>安全・防災・震災復興</c:v>
                </c:pt>
              </c:strCache>
            </c:strRef>
          </c:tx>
          <c:spPr>
            <a:solidFill>
              <a:schemeClr val="accent4">
                <a:lumMod val="60000"/>
              </a:schemeClr>
            </a:solidFill>
            <a:ln>
              <a:noFill/>
            </a:ln>
            <a:effectLst/>
          </c:spPr>
          <c:invertIfNegative val="0"/>
          <c:cat>
            <c:strRef>
              <c:f>Sheet1!$B$1:$D$1</c:f>
              <c:strCache>
                <c:ptCount val="3"/>
                <c:pt idx="0">
                  <c:v>候補者①</c:v>
                </c:pt>
                <c:pt idx="1">
                  <c:v>候補者②</c:v>
                </c:pt>
                <c:pt idx="2">
                  <c:v>候補者③</c:v>
                </c:pt>
              </c:strCache>
            </c:strRef>
          </c:cat>
          <c:val>
            <c:numRef>
              <c:f>Sheet1!$B$11:$D$11</c:f>
              <c:numCache>
                <c:formatCode>General</c:formatCode>
                <c:ptCount val="3"/>
                <c:pt idx="0">
                  <c:v>5</c:v>
                </c:pt>
                <c:pt idx="1">
                  <c:v>5</c:v>
                </c:pt>
                <c:pt idx="2">
                  <c:v>20</c:v>
                </c:pt>
              </c:numCache>
            </c:numRef>
          </c:val>
          <c:extLst>
            <c:ext xmlns:c16="http://schemas.microsoft.com/office/drawing/2014/chart" uri="{C3380CC4-5D6E-409C-BE32-E72D297353CC}">
              <c16:uniqueId val="{00000009-A09A-4D6E-9C1B-8ECB569B8FC4}"/>
            </c:ext>
          </c:extLst>
        </c:ser>
        <c:ser>
          <c:idx val="10"/>
          <c:order val="10"/>
          <c:tx>
            <c:strRef>
              <c:f>Sheet1!$A$12</c:f>
              <c:strCache>
                <c:ptCount val="1"/>
                <c:pt idx="0">
                  <c:v>地域経済</c:v>
                </c:pt>
              </c:strCache>
            </c:strRef>
          </c:tx>
          <c:spPr>
            <a:solidFill>
              <a:schemeClr val="accent5">
                <a:lumMod val="60000"/>
              </a:schemeClr>
            </a:solidFill>
            <a:ln>
              <a:noFill/>
            </a:ln>
            <a:effectLst/>
          </c:spPr>
          <c:invertIfNegative val="0"/>
          <c:cat>
            <c:strRef>
              <c:f>Sheet1!$B$1:$D$1</c:f>
              <c:strCache>
                <c:ptCount val="3"/>
                <c:pt idx="0">
                  <c:v>候補者①</c:v>
                </c:pt>
                <c:pt idx="1">
                  <c:v>候補者②</c:v>
                </c:pt>
                <c:pt idx="2">
                  <c:v>候補者③</c:v>
                </c:pt>
              </c:strCache>
            </c:strRef>
          </c:cat>
          <c:val>
            <c:numRef>
              <c:f>Sheet1!$B$12:$D$12</c:f>
              <c:numCache>
                <c:formatCode>General</c:formatCode>
                <c:ptCount val="3"/>
                <c:pt idx="0">
                  <c:v>5</c:v>
                </c:pt>
                <c:pt idx="1">
                  <c:v>3</c:v>
                </c:pt>
                <c:pt idx="2">
                  <c:v>5</c:v>
                </c:pt>
              </c:numCache>
            </c:numRef>
          </c:val>
          <c:extLst>
            <c:ext xmlns:c16="http://schemas.microsoft.com/office/drawing/2014/chart" uri="{C3380CC4-5D6E-409C-BE32-E72D297353CC}">
              <c16:uniqueId val="{0000000A-A09A-4D6E-9C1B-8ECB569B8FC4}"/>
            </c:ext>
          </c:extLst>
        </c:ser>
        <c:ser>
          <c:idx val="11"/>
          <c:order val="11"/>
          <c:tx>
            <c:strRef>
              <c:f>Sheet1!$A$13</c:f>
              <c:strCache>
                <c:ptCount val="1"/>
                <c:pt idx="0">
                  <c:v>外交・安全保障</c:v>
                </c:pt>
              </c:strCache>
            </c:strRef>
          </c:tx>
          <c:spPr>
            <a:solidFill>
              <a:schemeClr val="accent6">
                <a:lumMod val="60000"/>
              </a:schemeClr>
            </a:solidFill>
            <a:ln>
              <a:noFill/>
            </a:ln>
            <a:effectLst/>
          </c:spPr>
          <c:invertIfNegative val="0"/>
          <c:cat>
            <c:strRef>
              <c:f>Sheet1!$B$1:$D$1</c:f>
              <c:strCache>
                <c:ptCount val="3"/>
                <c:pt idx="0">
                  <c:v>候補者①</c:v>
                </c:pt>
                <c:pt idx="1">
                  <c:v>候補者②</c:v>
                </c:pt>
                <c:pt idx="2">
                  <c:v>候補者③</c:v>
                </c:pt>
              </c:strCache>
            </c:strRef>
          </c:cat>
          <c:val>
            <c:numRef>
              <c:f>Sheet1!$B$13:$D$13</c:f>
              <c:numCache>
                <c:formatCode>General</c:formatCode>
                <c:ptCount val="3"/>
                <c:pt idx="0">
                  <c:v>5</c:v>
                </c:pt>
                <c:pt idx="1">
                  <c:v>2</c:v>
                </c:pt>
                <c:pt idx="2">
                  <c:v>5</c:v>
                </c:pt>
              </c:numCache>
            </c:numRef>
          </c:val>
          <c:extLst>
            <c:ext xmlns:c16="http://schemas.microsoft.com/office/drawing/2014/chart" uri="{C3380CC4-5D6E-409C-BE32-E72D297353CC}">
              <c16:uniqueId val="{0000000B-A09A-4D6E-9C1B-8ECB569B8FC4}"/>
            </c:ext>
          </c:extLst>
        </c:ser>
        <c:dLbls>
          <c:showLegendKey val="0"/>
          <c:showVal val="0"/>
          <c:showCatName val="0"/>
          <c:showSerName val="0"/>
          <c:showPercent val="0"/>
          <c:showBubbleSize val="0"/>
        </c:dLbls>
        <c:gapWidth val="150"/>
        <c:overlap val="100"/>
        <c:axId val="77241919"/>
        <c:axId val="77256799"/>
      </c:barChart>
      <c:catAx>
        <c:axId val="77241919"/>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ja-JP"/>
          </a:p>
        </c:txPr>
        <c:crossAx val="77256799"/>
        <c:crosses val="autoZero"/>
        <c:auto val="1"/>
        <c:lblAlgn val="ctr"/>
        <c:lblOffset val="100"/>
        <c:noMultiLvlLbl val="0"/>
      </c:catAx>
      <c:valAx>
        <c:axId val="77256799"/>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ja-JP"/>
          </a:p>
        </c:txPr>
        <c:crossAx val="77241919"/>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ja-JP"/>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ja-JP"/>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97">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742950" y="1122363"/>
            <a:ext cx="84201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238250" y="3602038"/>
            <a:ext cx="74295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94A116EA-E749-46FD-889C-DF24A44E78D1}" type="datetimeFigureOut">
              <a:rPr kumimoji="1" lang="ja-JP" altLang="en-US" smtClean="0"/>
              <a:t>2025/5/7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108553317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4A116EA-E749-46FD-889C-DF24A44E78D1}" type="datetimeFigureOut">
              <a:rPr kumimoji="1" lang="ja-JP" altLang="en-US" smtClean="0"/>
              <a:t>2025/5/7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223508772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2" y="365125"/>
            <a:ext cx="2135981"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81038" y="365125"/>
            <a:ext cx="6284119"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4A116EA-E749-46FD-889C-DF24A44E78D1}" type="datetimeFigureOut">
              <a:rPr kumimoji="1" lang="ja-JP" altLang="en-US" smtClean="0"/>
              <a:t>2025/5/7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6169155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94A116EA-E749-46FD-889C-DF24A44E78D1}" type="datetimeFigureOut">
              <a:rPr kumimoji="1" lang="ja-JP" altLang="en-US" smtClean="0"/>
              <a:t>2025/5/7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10479409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75879" y="1709740"/>
            <a:ext cx="8543925"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75879" y="4589465"/>
            <a:ext cx="8543925"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94A116EA-E749-46FD-889C-DF24A44E78D1}" type="datetimeFigureOut">
              <a:rPr kumimoji="1" lang="ja-JP" altLang="en-US" smtClean="0"/>
              <a:t>2025/5/7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23693102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81038"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5014913"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94A116EA-E749-46FD-889C-DF24A44E78D1}" type="datetimeFigureOut">
              <a:rPr kumimoji="1" lang="ja-JP" altLang="en-US" smtClean="0"/>
              <a:t>2025/5/7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361470690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7"/>
            <a:ext cx="8543925"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2329" y="1681163"/>
            <a:ext cx="4190702"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82329" y="2505075"/>
            <a:ext cx="4190702"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5014913" y="2505075"/>
            <a:ext cx="4211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94A116EA-E749-46FD-889C-DF24A44E78D1}" type="datetimeFigureOut">
              <a:rPr kumimoji="1" lang="ja-JP" altLang="en-US" smtClean="0"/>
              <a:t>2025/5/7</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3784107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94A116EA-E749-46FD-889C-DF24A44E78D1}" type="datetimeFigureOut">
              <a:rPr kumimoji="1" lang="ja-JP" altLang="en-US" smtClean="0"/>
              <a:t>2025/5/7</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48409678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4A116EA-E749-46FD-889C-DF24A44E78D1}" type="datetimeFigureOut">
              <a:rPr kumimoji="1" lang="ja-JP" altLang="en-US" smtClean="0"/>
              <a:t>2025/5/7</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18167710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4211340" y="987427"/>
            <a:ext cx="5014913"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4A116EA-E749-46FD-889C-DF24A44E78D1}" type="datetimeFigureOut">
              <a:rPr kumimoji="1" lang="ja-JP" altLang="en-US" smtClean="0"/>
              <a:t>2025/5/7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283460769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4211340" y="987427"/>
            <a:ext cx="5014913"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94A116EA-E749-46FD-889C-DF24A44E78D1}" type="datetimeFigureOut">
              <a:rPr kumimoji="1" lang="ja-JP" altLang="en-US" smtClean="0"/>
              <a:t>2025/5/7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28310707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4A116EA-E749-46FD-889C-DF24A44E78D1}" type="datetimeFigureOut">
              <a:rPr kumimoji="1" lang="ja-JP" altLang="en-US" smtClean="0"/>
              <a:t>2025/5/7</a:t>
            </a:fld>
            <a:endParaRPr kumimoji="1" lang="ja-JP" altLang="en-US"/>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996113" y="6356352"/>
            <a:ext cx="222885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F1D1C30-AEB3-4476-B187-E4908093AA7C}" type="slidenum">
              <a:rPr kumimoji="1" lang="ja-JP" altLang="en-US" smtClean="0"/>
              <a:t>‹#›</a:t>
            </a:fld>
            <a:endParaRPr kumimoji="1" lang="ja-JP" altLang="en-US"/>
          </a:p>
        </p:txBody>
      </p:sp>
    </p:spTree>
    <p:extLst>
      <p:ext uri="{BB962C8B-B14F-4D97-AF65-F5344CB8AC3E}">
        <p14:creationId xmlns:p14="http://schemas.microsoft.com/office/powerpoint/2010/main" val="38991189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a:extLst>
              <a:ext uri="{FF2B5EF4-FFF2-40B4-BE49-F238E27FC236}">
                <a16:creationId xmlns:a16="http://schemas.microsoft.com/office/drawing/2014/main" id="{7755A5BF-9B2B-301F-071D-3117AF3213ED}"/>
              </a:ext>
            </a:extLst>
          </p:cNvPr>
          <p:cNvSpPr>
            <a:spLocks noGrp="1"/>
          </p:cNvSpPr>
          <p:nvPr>
            <p:ph type="ctrTitle"/>
          </p:nvPr>
        </p:nvSpPr>
        <p:spPr/>
        <p:txBody>
          <a:bodyPr>
            <a:normAutofit fontScale="90000"/>
          </a:bodyPr>
          <a:lstStyle/>
          <a:p>
            <a:pPr algn="ctr"/>
            <a:r>
              <a:rPr kumimoji="1" lang="zh-TW" altLang="en-US" sz="6000" dirty="0">
                <a:latin typeface="BIZ UDPゴシック" panose="020B0400000000000000" pitchFamily="50" charset="-128"/>
                <a:ea typeface="BIZ UDPゴシック" panose="020B0400000000000000" pitchFamily="50" charset="-128"/>
              </a:rPr>
              <a:t>第</a:t>
            </a:r>
            <a:r>
              <a:rPr kumimoji="1" lang="en-US" altLang="zh-TW" sz="6000" dirty="0">
                <a:latin typeface="BIZ UDPゴシック" panose="020B0400000000000000" pitchFamily="50" charset="-128"/>
                <a:ea typeface="BIZ UDPゴシック" panose="020B0400000000000000" pitchFamily="50" charset="-128"/>
              </a:rPr>
              <a:t>27</a:t>
            </a:r>
            <a:r>
              <a:rPr kumimoji="1" lang="zh-TW" altLang="en-US" sz="6000" dirty="0">
                <a:latin typeface="BIZ UDPゴシック" panose="020B0400000000000000" pitchFamily="50" charset="-128"/>
                <a:ea typeface="BIZ UDPゴシック" panose="020B0400000000000000" pitchFamily="50" charset="-128"/>
              </a:rPr>
              <a:t>回参議院議員選挙</a:t>
            </a:r>
            <a:br>
              <a:rPr kumimoji="1" lang="zh-TW" altLang="en-US" sz="6000" dirty="0">
                <a:latin typeface="BIZ UDPゴシック" panose="020B0400000000000000" pitchFamily="50" charset="-128"/>
                <a:ea typeface="BIZ UDPゴシック" panose="020B0400000000000000" pitchFamily="50" charset="-128"/>
              </a:rPr>
            </a:br>
            <a:r>
              <a:rPr kumimoji="1" lang="zh-TW" altLang="en-US" sz="6000" dirty="0">
                <a:latin typeface="BIZ UDPゴシック" panose="020B0400000000000000" pitchFamily="50" charset="-128"/>
                <a:ea typeface="BIZ UDPゴシック" panose="020B0400000000000000" pitchFamily="50" charset="-128"/>
              </a:rPr>
              <a:t>新潟選挙区　</a:t>
            </a:r>
            <a:r>
              <a:rPr kumimoji="1" lang="ja-JP" altLang="en-US" sz="6000" dirty="0">
                <a:latin typeface="BIZ UDPゴシック" panose="020B0400000000000000" pitchFamily="50" charset="-128"/>
                <a:ea typeface="BIZ UDPゴシック" panose="020B0400000000000000" pitchFamily="50" charset="-128"/>
              </a:rPr>
              <a:t>ネット</a:t>
            </a:r>
            <a:r>
              <a:rPr kumimoji="1" lang="zh-TW" altLang="en-US" sz="6000" dirty="0">
                <a:latin typeface="BIZ UDPゴシック" panose="020B0400000000000000" pitchFamily="50" charset="-128"/>
                <a:ea typeface="BIZ UDPゴシック" panose="020B0400000000000000" pitchFamily="50" charset="-128"/>
              </a:rPr>
              <a:t>討論会</a:t>
            </a:r>
          </a:p>
        </p:txBody>
      </p:sp>
      <p:sp>
        <p:nvSpPr>
          <p:cNvPr id="5" name="字幕 4">
            <a:extLst>
              <a:ext uri="{FF2B5EF4-FFF2-40B4-BE49-F238E27FC236}">
                <a16:creationId xmlns:a16="http://schemas.microsoft.com/office/drawing/2014/main" id="{1D2B0563-CAAA-71CF-64AB-87CF3AD2224D}"/>
              </a:ext>
            </a:extLst>
          </p:cNvPr>
          <p:cNvSpPr>
            <a:spLocks noGrp="1"/>
          </p:cNvSpPr>
          <p:nvPr>
            <p:ph type="subTitle" idx="1"/>
          </p:nvPr>
        </p:nvSpPr>
        <p:spPr>
          <a:xfrm>
            <a:off x="4613564" y="4253344"/>
            <a:ext cx="4054186" cy="1004455"/>
          </a:xfrm>
        </p:spPr>
        <p:txBody>
          <a:bodyPr>
            <a:normAutofit/>
          </a:bodyPr>
          <a:lstStyle/>
          <a:p>
            <a:r>
              <a:rPr lang="ja-JP" altLang="en-US" sz="4400" dirty="0">
                <a:latin typeface="BIZ UDPゴシック" panose="020B0400000000000000" pitchFamily="50" charset="-128"/>
                <a:ea typeface="BIZ UDPゴシック" panose="020B0400000000000000" pitchFamily="50" charset="-128"/>
              </a:rPr>
              <a:t>政策比較表</a:t>
            </a:r>
          </a:p>
        </p:txBody>
      </p:sp>
    </p:spTree>
    <p:extLst>
      <p:ext uri="{BB962C8B-B14F-4D97-AF65-F5344CB8AC3E}">
        <p14:creationId xmlns:p14="http://schemas.microsoft.com/office/powerpoint/2010/main" val="169901275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A022D06-E02C-2585-380B-9287BC412559}"/>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59396ABF-E28A-09A1-01F2-7A108400E823}"/>
              </a:ext>
            </a:extLst>
          </p:cNvPr>
          <p:cNvSpPr>
            <a:spLocks noGrp="1"/>
          </p:cNvSpPr>
          <p:nvPr>
            <p:ph type="title"/>
          </p:nvPr>
        </p:nvSpPr>
        <p:spPr/>
        <p:txBody>
          <a:bodyPr>
            <a:normAutofit/>
          </a:bodyPr>
          <a:lstStyle/>
          <a:p>
            <a:r>
              <a:rPr lang="ja-JP" altLang="en-US" dirty="0"/>
              <a:t>課題を解決するための重要政策</a:t>
            </a:r>
            <a:br>
              <a:rPr kumimoji="1" lang="en-US" altLang="ja-JP" dirty="0"/>
            </a:br>
            <a:r>
              <a:rPr lang="ja-JP" altLang="en-US" dirty="0"/>
              <a:t>第</a:t>
            </a:r>
            <a:r>
              <a:rPr lang="en-US" altLang="ja-JP" dirty="0"/>
              <a:t>3</a:t>
            </a:r>
            <a:r>
              <a:rPr lang="ja-JP" altLang="en-US" dirty="0"/>
              <a:t>優先</a:t>
            </a:r>
            <a:endParaRPr kumimoji="1" lang="ja-JP" altLang="en-US" dirty="0"/>
          </a:p>
        </p:txBody>
      </p:sp>
      <p:graphicFrame>
        <p:nvGraphicFramePr>
          <p:cNvPr id="4" name="表 3">
            <a:extLst>
              <a:ext uri="{FF2B5EF4-FFF2-40B4-BE49-F238E27FC236}">
                <a16:creationId xmlns:a16="http://schemas.microsoft.com/office/drawing/2014/main" id="{80543D91-B294-CDFA-BF2D-58B0F9766E97}"/>
              </a:ext>
            </a:extLst>
          </p:cNvPr>
          <p:cNvGraphicFramePr>
            <a:graphicFrameLocks noGrp="1"/>
          </p:cNvGraphicFramePr>
          <p:nvPr>
            <p:extLst>
              <p:ext uri="{D42A27DB-BD31-4B8C-83A1-F6EECF244321}">
                <p14:modId xmlns:p14="http://schemas.microsoft.com/office/powerpoint/2010/main" val="3057814451"/>
              </p:ext>
            </p:extLst>
          </p:nvPr>
        </p:nvGraphicFramePr>
        <p:xfrm>
          <a:off x="201000" y="1855521"/>
          <a:ext cx="9504000" cy="4743051"/>
        </p:xfrm>
        <a:graphic>
          <a:graphicData uri="http://schemas.openxmlformats.org/drawingml/2006/table">
            <a:tbl>
              <a:tblPr firstRow="1" bandRow="1">
                <a:tableStyleId>{16D9F66E-5EB9-4882-86FB-DCBF35E3C3E4}</a:tableStyleId>
              </a:tblPr>
              <a:tblGrid>
                <a:gridCol w="1548000">
                  <a:extLst>
                    <a:ext uri="{9D8B030D-6E8A-4147-A177-3AD203B41FA5}">
                      <a16:colId xmlns:a16="http://schemas.microsoft.com/office/drawing/2014/main" val="444602571"/>
                    </a:ext>
                  </a:extLst>
                </a:gridCol>
                <a:gridCol w="1764000">
                  <a:extLst>
                    <a:ext uri="{9D8B030D-6E8A-4147-A177-3AD203B41FA5}">
                      <a16:colId xmlns:a16="http://schemas.microsoft.com/office/drawing/2014/main" val="3274279298"/>
                    </a:ext>
                  </a:extLst>
                </a:gridCol>
                <a:gridCol w="1548000">
                  <a:extLst>
                    <a:ext uri="{9D8B030D-6E8A-4147-A177-3AD203B41FA5}">
                      <a16:colId xmlns:a16="http://schemas.microsoft.com/office/drawing/2014/main" val="3587572455"/>
                    </a:ext>
                  </a:extLst>
                </a:gridCol>
                <a:gridCol w="936000">
                  <a:extLst>
                    <a:ext uri="{9D8B030D-6E8A-4147-A177-3AD203B41FA5}">
                      <a16:colId xmlns:a16="http://schemas.microsoft.com/office/drawing/2014/main" val="166448858"/>
                    </a:ext>
                  </a:extLst>
                </a:gridCol>
                <a:gridCol w="1152000">
                  <a:extLst>
                    <a:ext uri="{9D8B030D-6E8A-4147-A177-3AD203B41FA5}">
                      <a16:colId xmlns:a16="http://schemas.microsoft.com/office/drawing/2014/main" val="2836093987"/>
                    </a:ext>
                  </a:extLst>
                </a:gridCol>
                <a:gridCol w="2556000">
                  <a:extLst>
                    <a:ext uri="{9D8B030D-6E8A-4147-A177-3AD203B41FA5}">
                      <a16:colId xmlns:a16="http://schemas.microsoft.com/office/drawing/2014/main" val="1217894459"/>
                    </a:ext>
                  </a:extLst>
                </a:gridCol>
              </a:tblGrid>
              <a:tr h="468000">
                <a:tc>
                  <a:txBody>
                    <a:bodyPr/>
                    <a:lstStyle/>
                    <a:p>
                      <a:pPr algn="ctr"/>
                      <a:r>
                        <a:rPr kumimoji="1" lang="ja-JP" altLang="en-US" b="0" dirty="0"/>
                        <a:t>氏名</a:t>
                      </a:r>
                    </a:p>
                  </a:txBody>
                  <a:tcPr anchor="ctr"/>
                </a:tc>
                <a:tc>
                  <a:txBody>
                    <a:bodyPr/>
                    <a:lstStyle/>
                    <a:p>
                      <a:pPr algn="ctr"/>
                      <a:r>
                        <a:rPr kumimoji="1" lang="ja-JP" altLang="en-US" b="0" dirty="0"/>
                        <a:t>政策・分野</a:t>
                      </a:r>
                    </a:p>
                  </a:txBody>
                  <a:tcPr anchor="ctr"/>
                </a:tc>
                <a:tc>
                  <a:txBody>
                    <a:bodyPr/>
                    <a:lstStyle/>
                    <a:p>
                      <a:pPr algn="ctr"/>
                      <a:r>
                        <a:rPr kumimoji="1" lang="ja-JP" altLang="en-US" b="0" dirty="0"/>
                        <a:t>数値目標</a:t>
                      </a:r>
                    </a:p>
                  </a:txBody>
                  <a:tcPr anchor="ctr"/>
                </a:tc>
                <a:tc>
                  <a:txBody>
                    <a:bodyPr/>
                    <a:lstStyle/>
                    <a:p>
                      <a:pPr algn="ctr"/>
                      <a:r>
                        <a:rPr kumimoji="1" lang="ja-JP" altLang="en-US" b="0" dirty="0"/>
                        <a:t>期限</a:t>
                      </a:r>
                    </a:p>
                  </a:txBody>
                  <a:tcPr anchor="ctr"/>
                </a:tc>
                <a:tc>
                  <a:txBody>
                    <a:bodyPr/>
                    <a:lstStyle/>
                    <a:p>
                      <a:pPr algn="ctr"/>
                      <a:r>
                        <a:rPr kumimoji="1" lang="ja-JP" altLang="en-US" b="0" dirty="0"/>
                        <a:t>予算</a:t>
                      </a:r>
                    </a:p>
                  </a:txBody>
                  <a:tcPr anchor="ctr"/>
                </a:tc>
                <a:tc>
                  <a:txBody>
                    <a:bodyPr/>
                    <a:lstStyle/>
                    <a:p>
                      <a:pPr algn="ctr"/>
                      <a:r>
                        <a:rPr kumimoji="1" lang="ja-JP" altLang="en-US" b="0" dirty="0"/>
                        <a:t>手段</a:t>
                      </a:r>
                    </a:p>
                  </a:txBody>
                  <a:tcPr anchor="ctr"/>
                </a:tc>
                <a:extLst>
                  <a:ext uri="{0D108BD9-81ED-4DB2-BD59-A6C34878D82A}">
                    <a16:rowId xmlns:a16="http://schemas.microsoft.com/office/drawing/2014/main" val="1805324389"/>
                  </a:ext>
                </a:extLst>
              </a:tr>
              <a:tr h="1425017">
                <a:tc>
                  <a:txBody>
                    <a:bodyPr/>
                    <a:lstStyle/>
                    <a:p>
                      <a:pPr algn="ctr"/>
                      <a:r>
                        <a:rPr kumimoji="1" lang="ja-JP" altLang="en-US" b="0" dirty="0"/>
                        <a:t>候補者①</a:t>
                      </a:r>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extLst>
                  <a:ext uri="{0D108BD9-81ED-4DB2-BD59-A6C34878D82A}">
                    <a16:rowId xmlns:a16="http://schemas.microsoft.com/office/drawing/2014/main" val="3101908771"/>
                  </a:ext>
                </a:extLst>
              </a:tr>
              <a:tr h="1425017">
                <a:tc>
                  <a:txBody>
                    <a:bodyPr/>
                    <a:lstStyle/>
                    <a:p>
                      <a:pPr algn="ctr"/>
                      <a:r>
                        <a:rPr kumimoji="1" lang="ja-JP" altLang="en-US" b="0" dirty="0"/>
                        <a:t>候補者②</a:t>
                      </a:r>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425017">
                <a:tc>
                  <a:txBody>
                    <a:bodyPr/>
                    <a:lstStyle/>
                    <a:p>
                      <a:pPr algn="ctr"/>
                      <a:r>
                        <a:rPr kumimoji="1" lang="ja-JP" altLang="en-US" b="0" dirty="0"/>
                        <a:t>候補者③</a:t>
                      </a:r>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Tree>
    <p:extLst>
      <p:ext uri="{BB962C8B-B14F-4D97-AF65-F5344CB8AC3E}">
        <p14:creationId xmlns:p14="http://schemas.microsoft.com/office/powerpoint/2010/main" val="26507712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AA3CB67-133A-7B14-7DFE-4009ED3E9C20}"/>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623E9613-A0B2-54AE-CFF2-93671943950B}"/>
              </a:ext>
            </a:extLst>
          </p:cNvPr>
          <p:cNvSpPr>
            <a:spLocks noGrp="1"/>
          </p:cNvSpPr>
          <p:nvPr>
            <p:ph type="title"/>
          </p:nvPr>
        </p:nvSpPr>
        <p:spPr/>
        <p:txBody>
          <a:bodyPr/>
          <a:lstStyle/>
          <a:p>
            <a:r>
              <a:rPr kumimoji="1" lang="ja-JP" altLang="en-US" dirty="0"/>
              <a:t>政策分野の注力度</a:t>
            </a:r>
          </a:p>
        </p:txBody>
      </p:sp>
      <p:sp>
        <p:nvSpPr>
          <p:cNvPr id="3" name="テキスト プレースホルダー 2">
            <a:extLst>
              <a:ext uri="{FF2B5EF4-FFF2-40B4-BE49-F238E27FC236}">
                <a16:creationId xmlns:a16="http://schemas.microsoft.com/office/drawing/2014/main" id="{2703CF43-2105-CD8D-98E0-9CF3486A060E}"/>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322430089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a:extLst>
              <a:ext uri="{FF2B5EF4-FFF2-40B4-BE49-F238E27FC236}">
                <a16:creationId xmlns:a16="http://schemas.microsoft.com/office/drawing/2014/main" id="{A33B2BFF-2A3D-F300-CD04-B5ABC1A5BC76}"/>
              </a:ext>
            </a:extLst>
          </p:cNvPr>
          <p:cNvSpPr>
            <a:spLocks noGrp="1"/>
          </p:cNvSpPr>
          <p:nvPr>
            <p:ph type="title"/>
          </p:nvPr>
        </p:nvSpPr>
        <p:spPr/>
        <p:txBody>
          <a:bodyPr>
            <a:normAutofit/>
          </a:bodyPr>
          <a:lstStyle/>
          <a:p>
            <a:r>
              <a:rPr lang="ja-JP" altLang="en-US" dirty="0"/>
              <a:t>政策分野の注力度</a:t>
            </a:r>
            <a:br>
              <a:rPr lang="en-US" altLang="ja-JP" dirty="0"/>
            </a:br>
            <a:r>
              <a:rPr lang="ja-JP" altLang="en-US" sz="2000" dirty="0"/>
              <a:t>注力したい政策分野の割合を、合計で</a:t>
            </a:r>
            <a:r>
              <a:rPr lang="en-US" altLang="ja-JP" sz="2000" dirty="0"/>
              <a:t>100</a:t>
            </a:r>
            <a:r>
              <a:rPr lang="ja-JP" altLang="en-US" sz="2000" dirty="0"/>
              <a:t>ポイントとなるように割り振り</a:t>
            </a:r>
            <a:endParaRPr lang="ja-JP" altLang="en-US" dirty="0"/>
          </a:p>
        </p:txBody>
      </p:sp>
      <p:graphicFrame>
        <p:nvGraphicFramePr>
          <p:cNvPr id="2" name="グラフ 1">
            <a:extLst>
              <a:ext uri="{FF2B5EF4-FFF2-40B4-BE49-F238E27FC236}">
                <a16:creationId xmlns:a16="http://schemas.microsoft.com/office/drawing/2014/main" id="{D175809D-9486-F3E3-0708-6E7BB86C8FF8}"/>
              </a:ext>
            </a:extLst>
          </p:cNvPr>
          <p:cNvGraphicFramePr>
            <a:graphicFrameLocks/>
          </p:cNvGraphicFramePr>
          <p:nvPr>
            <p:extLst>
              <p:ext uri="{D42A27DB-BD31-4B8C-83A1-F6EECF244321}">
                <p14:modId xmlns:p14="http://schemas.microsoft.com/office/powerpoint/2010/main" val="2865938912"/>
              </p:ext>
            </p:extLst>
          </p:nvPr>
        </p:nvGraphicFramePr>
        <p:xfrm>
          <a:off x="1303655" y="1690690"/>
          <a:ext cx="7298690" cy="477012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13714779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E8CBFF7-66B4-CFA2-C512-F64AFBC96845}"/>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D951CB6D-C4DC-F0C6-879E-FC55D9EBA8A2}"/>
              </a:ext>
            </a:extLst>
          </p:cNvPr>
          <p:cNvSpPr>
            <a:spLocks noGrp="1"/>
          </p:cNvSpPr>
          <p:nvPr>
            <p:ph type="title"/>
          </p:nvPr>
        </p:nvSpPr>
        <p:spPr/>
        <p:txBody>
          <a:bodyPr>
            <a:normAutofit fontScale="90000"/>
          </a:bodyPr>
          <a:lstStyle/>
          <a:p>
            <a:r>
              <a:rPr kumimoji="1" lang="ja-JP" altLang="en-US" dirty="0"/>
              <a:t>新潟県にとっての</a:t>
            </a:r>
            <a:br>
              <a:rPr kumimoji="1" lang="en-US" altLang="ja-JP" dirty="0"/>
            </a:br>
            <a:r>
              <a:rPr kumimoji="1" lang="ja-JP" altLang="en-US" dirty="0"/>
              <a:t>重要テーマについて、国政の立場からどのように取り組むか</a:t>
            </a:r>
          </a:p>
        </p:txBody>
      </p:sp>
      <p:sp>
        <p:nvSpPr>
          <p:cNvPr id="3" name="テキスト プレースホルダー 2">
            <a:extLst>
              <a:ext uri="{FF2B5EF4-FFF2-40B4-BE49-F238E27FC236}">
                <a16:creationId xmlns:a16="http://schemas.microsoft.com/office/drawing/2014/main" id="{5B59CA4B-8CE0-4EAC-4976-F492D110B27B}"/>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116226173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5DF5EA0-9B67-5E69-EC50-3587E387F0FE}"/>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26004645-F8F3-4D99-7943-C26A9569FF73}"/>
              </a:ext>
            </a:extLst>
          </p:cNvPr>
          <p:cNvSpPr>
            <a:spLocks noGrp="1"/>
          </p:cNvSpPr>
          <p:nvPr>
            <p:ph type="title"/>
          </p:nvPr>
        </p:nvSpPr>
        <p:spPr/>
        <p:txBody>
          <a:bodyPr>
            <a:normAutofit/>
          </a:bodyPr>
          <a:lstStyle/>
          <a:p>
            <a:r>
              <a:rPr kumimoji="1" lang="ja-JP" altLang="en-US" dirty="0"/>
              <a:t>新潟県にとっての重要テーマ</a:t>
            </a:r>
            <a:r>
              <a:rPr lang="ja-JP" altLang="en-US" dirty="0"/>
              <a:t>①</a:t>
            </a:r>
            <a:br>
              <a:rPr kumimoji="1" lang="en-US" altLang="ja-JP" dirty="0"/>
            </a:br>
            <a:r>
              <a:rPr lang="ja-JP" altLang="en-US" dirty="0"/>
              <a:t>防災</a:t>
            </a:r>
            <a:endParaRPr kumimoji="1" lang="ja-JP" altLang="en-US" dirty="0"/>
          </a:p>
        </p:txBody>
      </p:sp>
      <p:graphicFrame>
        <p:nvGraphicFramePr>
          <p:cNvPr id="4" name="表 3">
            <a:extLst>
              <a:ext uri="{FF2B5EF4-FFF2-40B4-BE49-F238E27FC236}">
                <a16:creationId xmlns:a16="http://schemas.microsoft.com/office/drawing/2014/main" id="{DF4EDF93-C09D-5048-EABC-E74425176038}"/>
              </a:ext>
            </a:extLst>
          </p:cNvPr>
          <p:cNvGraphicFramePr>
            <a:graphicFrameLocks noGrp="1"/>
          </p:cNvGraphicFramePr>
          <p:nvPr>
            <p:extLst>
              <p:ext uri="{D42A27DB-BD31-4B8C-83A1-F6EECF244321}">
                <p14:modId xmlns:p14="http://schemas.microsoft.com/office/powerpoint/2010/main" val="476126697"/>
              </p:ext>
            </p:extLst>
          </p:nvPr>
        </p:nvGraphicFramePr>
        <p:xfrm>
          <a:off x="681037" y="1866775"/>
          <a:ext cx="8543926" cy="4275051"/>
        </p:xfrm>
        <a:graphic>
          <a:graphicData uri="http://schemas.openxmlformats.org/drawingml/2006/table">
            <a:tbl>
              <a:tblPr firstRow="1" bandRow="1">
                <a:tableStyleId>{16D9F66E-5EB9-4882-86FB-DCBF35E3C3E4}</a:tableStyleId>
              </a:tblPr>
              <a:tblGrid>
                <a:gridCol w="1979036">
                  <a:extLst>
                    <a:ext uri="{9D8B030D-6E8A-4147-A177-3AD203B41FA5}">
                      <a16:colId xmlns:a16="http://schemas.microsoft.com/office/drawing/2014/main" val="444602571"/>
                    </a:ext>
                  </a:extLst>
                </a:gridCol>
                <a:gridCol w="6564890">
                  <a:extLst>
                    <a:ext uri="{9D8B030D-6E8A-4147-A177-3AD203B41FA5}">
                      <a16:colId xmlns:a16="http://schemas.microsoft.com/office/drawing/2014/main" val="3274279298"/>
                    </a:ext>
                  </a:extLst>
                </a:gridCol>
              </a:tblGrid>
              <a:tr h="1425017">
                <a:tc>
                  <a:txBody>
                    <a:bodyPr/>
                    <a:lstStyle/>
                    <a:p>
                      <a:pPr algn="ctr"/>
                      <a:r>
                        <a:rPr kumimoji="1" lang="ja-JP" altLang="en-US" b="0" dirty="0"/>
                        <a:t>候補者①</a:t>
                      </a:r>
                    </a:p>
                  </a:txBody>
                  <a:tcPr anchor="ctr"/>
                </a:tc>
                <a:tc>
                  <a:txBody>
                    <a:bodyPr/>
                    <a:lstStyle/>
                    <a:p>
                      <a:pPr algn="ctr"/>
                      <a:r>
                        <a:rPr kumimoji="1" lang="ja-JP" altLang="en-US" b="0" dirty="0"/>
                        <a:t>・・・・・・・・・・・・</a:t>
                      </a:r>
                    </a:p>
                  </a:txBody>
                  <a:tcPr anchor="ctr"/>
                </a:tc>
                <a:extLst>
                  <a:ext uri="{0D108BD9-81ED-4DB2-BD59-A6C34878D82A}">
                    <a16:rowId xmlns:a16="http://schemas.microsoft.com/office/drawing/2014/main" val="3101908771"/>
                  </a:ext>
                </a:extLst>
              </a:tr>
              <a:tr h="1425017">
                <a:tc>
                  <a:txBody>
                    <a:bodyPr/>
                    <a:lstStyle/>
                    <a:p>
                      <a:pPr algn="ctr"/>
                      <a:r>
                        <a:rPr kumimoji="1" lang="ja-JP" altLang="en-US" b="0" dirty="0"/>
                        <a:t>候補者②</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425017">
                <a:tc>
                  <a:txBody>
                    <a:bodyPr/>
                    <a:lstStyle/>
                    <a:p>
                      <a:pPr algn="ctr"/>
                      <a:r>
                        <a:rPr kumimoji="1" lang="ja-JP" altLang="en-US" b="0" dirty="0"/>
                        <a:t>候補者③</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Tree>
    <p:extLst>
      <p:ext uri="{BB962C8B-B14F-4D97-AF65-F5344CB8AC3E}">
        <p14:creationId xmlns:p14="http://schemas.microsoft.com/office/powerpoint/2010/main" val="57113350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DCD9849-270A-0C43-31B7-F4CFD28ABF62}"/>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2CD76601-9817-98DE-09A2-7FE51297BE21}"/>
              </a:ext>
            </a:extLst>
          </p:cNvPr>
          <p:cNvSpPr>
            <a:spLocks noGrp="1"/>
          </p:cNvSpPr>
          <p:nvPr>
            <p:ph type="title"/>
          </p:nvPr>
        </p:nvSpPr>
        <p:spPr/>
        <p:txBody>
          <a:bodyPr>
            <a:normAutofit/>
          </a:bodyPr>
          <a:lstStyle/>
          <a:p>
            <a:r>
              <a:rPr kumimoji="1" lang="ja-JP" altLang="en-US" dirty="0"/>
              <a:t>新潟県にとっての重要テーマ②</a:t>
            </a:r>
            <a:br>
              <a:rPr kumimoji="1" lang="en-US" altLang="ja-JP" dirty="0"/>
            </a:br>
            <a:r>
              <a:rPr lang="ja-JP" altLang="en-US" dirty="0"/>
              <a:t>教育・子育て</a:t>
            </a:r>
            <a:endParaRPr kumimoji="1" lang="ja-JP" altLang="en-US" dirty="0"/>
          </a:p>
        </p:txBody>
      </p:sp>
      <p:graphicFrame>
        <p:nvGraphicFramePr>
          <p:cNvPr id="4" name="表 3">
            <a:extLst>
              <a:ext uri="{FF2B5EF4-FFF2-40B4-BE49-F238E27FC236}">
                <a16:creationId xmlns:a16="http://schemas.microsoft.com/office/drawing/2014/main" id="{2E6B160B-856B-A098-DE68-0C45209FFDF4}"/>
              </a:ext>
            </a:extLst>
          </p:cNvPr>
          <p:cNvGraphicFramePr>
            <a:graphicFrameLocks noGrp="1"/>
          </p:cNvGraphicFramePr>
          <p:nvPr/>
        </p:nvGraphicFramePr>
        <p:xfrm>
          <a:off x="681037" y="1866775"/>
          <a:ext cx="8543926" cy="4275051"/>
        </p:xfrm>
        <a:graphic>
          <a:graphicData uri="http://schemas.openxmlformats.org/drawingml/2006/table">
            <a:tbl>
              <a:tblPr firstRow="1" bandRow="1">
                <a:tableStyleId>{16D9F66E-5EB9-4882-86FB-DCBF35E3C3E4}</a:tableStyleId>
              </a:tblPr>
              <a:tblGrid>
                <a:gridCol w="1979036">
                  <a:extLst>
                    <a:ext uri="{9D8B030D-6E8A-4147-A177-3AD203B41FA5}">
                      <a16:colId xmlns:a16="http://schemas.microsoft.com/office/drawing/2014/main" val="444602571"/>
                    </a:ext>
                  </a:extLst>
                </a:gridCol>
                <a:gridCol w="6564890">
                  <a:extLst>
                    <a:ext uri="{9D8B030D-6E8A-4147-A177-3AD203B41FA5}">
                      <a16:colId xmlns:a16="http://schemas.microsoft.com/office/drawing/2014/main" val="3274279298"/>
                    </a:ext>
                  </a:extLst>
                </a:gridCol>
              </a:tblGrid>
              <a:tr h="1425017">
                <a:tc>
                  <a:txBody>
                    <a:bodyPr/>
                    <a:lstStyle/>
                    <a:p>
                      <a:pPr algn="ctr"/>
                      <a:r>
                        <a:rPr kumimoji="1" lang="ja-JP" altLang="en-US" b="0" dirty="0"/>
                        <a:t>候補者①</a:t>
                      </a:r>
                    </a:p>
                  </a:txBody>
                  <a:tcPr anchor="ctr"/>
                </a:tc>
                <a:tc>
                  <a:txBody>
                    <a:bodyPr/>
                    <a:lstStyle/>
                    <a:p>
                      <a:pPr algn="ctr"/>
                      <a:r>
                        <a:rPr kumimoji="1" lang="ja-JP" altLang="en-US" b="0" dirty="0"/>
                        <a:t>・・・・・・・・・・・・</a:t>
                      </a:r>
                    </a:p>
                  </a:txBody>
                  <a:tcPr anchor="ctr"/>
                </a:tc>
                <a:extLst>
                  <a:ext uri="{0D108BD9-81ED-4DB2-BD59-A6C34878D82A}">
                    <a16:rowId xmlns:a16="http://schemas.microsoft.com/office/drawing/2014/main" val="3101908771"/>
                  </a:ext>
                </a:extLst>
              </a:tr>
              <a:tr h="1425017">
                <a:tc>
                  <a:txBody>
                    <a:bodyPr/>
                    <a:lstStyle/>
                    <a:p>
                      <a:pPr algn="ctr"/>
                      <a:r>
                        <a:rPr kumimoji="1" lang="ja-JP" altLang="en-US" b="0" dirty="0"/>
                        <a:t>候補者②</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425017">
                <a:tc>
                  <a:txBody>
                    <a:bodyPr/>
                    <a:lstStyle/>
                    <a:p>
                      <a:pPr algn="ctr"/>
                      <a:r>
                        <a:rPr kumimoji="1" lang="ja-JP" altLang="en-US" b="0" dirty="0"/>
                        <a:t>候補者③</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Tree>
    <p:extLst>
      <p:ext uri="{BB962C8B-B14F-4D97-AF65-F5344CB8AC3E}">
        <p14:creationId xmlns:p14="http://schemas.microsoft.com/office/powerpoint/2010/main" val="383719235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ABDC71A-568E-BF0B-1B19-C00829340BA7}"/>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8D27E5D7-F978-8CF1-5C41-7FD08A8F0F88}"/>
              </a:ext>
            </a:extLst>
          </p:cNvPr>
          <p:cNvSpPr>
            <a:spLocks noGrp="1"/>
          </p:cNvSpPr>
          <p:nvPr>
            <p:ph type="title"/>
          </p:nvPr>
        </p:nvSpPr>
        <p:spPr/>
        <p:txBody>
          <a:bodyPr>
            <a:normAutofit/>
          </a:bodyPr>
          <a:lstStyle/>
          <a:p>
            <a:r>
              <a:rPr kumimoji="1" lang="ja-JP" altLang="en-US" dirty="0"/>
              <a:t>新潟県にとっての重要テーマ③</a:t>
            </a:r>
            <a:br>
              <a:rPr kumimoji="1" lang="en-US" altLang="ja-JP" dirty="0"/>
            </a:br>
            <a:r>
              <a:rPr kumimoji="1" lang="ja-JP" altLang="en-US" dirty="0"/>
              <a:t>地域経済</a:t>
            </a:r>
          </a:p>
        </p:txBody>
      </p:sp>
      <p:graphicFrame>
        <p:nvGraphicFramePr>
          <p:cNvPr id="4" name="表 3">
            <a:extLst>
              <a:ext uri="{FF2B5EF4-FFF2-40B4-BE49-F238E27FC236}">
                <a16:creationId xmlns:a16="http://schemas.microsoft.com/office/drawing/2014/main" id="{9C293577-A8B1-A8BC-F91F-C8CA8CECF738}"/>
              </a:ext>
            </a:extLst>
          </p:cNvPr>
          <p:cNvGraphicFramePr>
            <a:graphicFrameLocks noGrp="1"/>
          </p:cNvGraphicFramePr>
          <p:nvPr/>
        </p:nvGraphicFramePr>
        <p:xfrm>
          <a:off x="681037" y="1866775"/>
          <a:ext cx="8543926" cy="4275051"/>
        </p:xfrm>
        <a:graphic>
          <a:graphicData uri="http://schemas.openxmlformats.org/drawingml/2006/table">
            <a:tbl>
              <a:tblPr firstRow="1" bandRow="1">
                <a:tableStyleId>{16D9F66E-5EB9-4882-86FB-DCBF35E3C3E4}</a:tableStyleId>
              </a:tblPr>
              <a:tblGrid>
                <a:gridCol w="1979036">
                  <a:extLst>
                    <a:ext uri="{9D8B030D-6E8A-4147-A177-3AD203B41FA5}">
                      <a16:colId xmlns:a16="http://schemas.microsoft.com/office/drawing/2014/main" val="444602571"/>
                    </a:ext>
                  </a:extLst>
                </a:gridCol>
                <a:gridCol w="6564890">
                  <a:extLst>
                    <a:ext uri="{9D8B030D-6E8A-4147-A177-3AD203B41FA5}">
                      <a16:colId xmlns:a16="http://schemas.microsoft.com/office/drawing/2014/main" val="3274279298"/>
                    </a:ext>
                  </a:extLst>
                </a:gridCol>
              </a:tblGrid>
              <a:tr h="1425017">
                <a:tc>
                  <a:txBody>
                    <a:bodyPr/>
                    <a:lstStyle/>
                    <a:p>
                      <a:pPr algn="ctr"/>
                      <a:r>
                        <a:rPr kumimoji="1" lang="ja-JP" altLang="en-US" b="0" dirty="0"/>
                        <a:t>候補者①</a:t>
                      </a:r>
                    </a:p>
                  </a:txBody>
                  <a:tcPr anchor="ctr"/>
                </a:tc>
                <a:tc>
                  <a:txBody>
                    <a:bodyPr/>
                    <a:lstStyle/>
                    <a:p>
                      <a:pPr algn="ctr"/>
                      <a:r>
                        <a:rPr kumimoji="1" lang="ja-JP" altLang="en-US" b="0" dirty="0"/>
                        <a:t>・・・・・・・・・・・・</a:t>
                      </a:r>
                    </a:p>
                  </a:txBody>
                  <a:tcPr anchor="ctr"/>
                </a:tc>
                <a:extLst>
                  <a:ext uri="{0D108BD9-81ED-4DB2-BD59-A6C34878D82A}">
                    <a16:rowId xmlns:a16="http://schemas.microsoft.com/office/drawing/2014/main" val="3101908771"/>
                  </a:ext>
                </a:extLst>
              </a:tr>
              <a:tr h="1425017">
                <a:tc>
                  <a:txBody>
                    <a:bodyPr/>
                    <a:lstStyle/>
                    <a:p>
                      <a:pPr algn="ctr"/>
                      <a:r>
                        <a:rPr kumimoji="1" lang="ja-JP" altLang="en-US" b="0" dirty="0"/>
                        <a:t>候補者②</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425017">
                <a:tc>
                  <a:txBody>
                    <a:bodyPr/>
                    <a:lstStyle/>
                    <a:p>
                      <a:pPr algn="ctr"/>
                      <a:r>
                        <a:rPr kumimoji="1" lang="ja-JP" altLang="en-US" b="0" dirty="0"/>
                        <a:t>候補者③</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Tree>
    <p:extLst>
      <p:ext uri="{BB962C8B-B14F-4D97-AF65-F5344CB8AC3E}">
        <p14:creationId xmlns:p14="http://schemas.microsoft.com/office/powerpoint/2010/main" val="133877011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272EBDB-3A17-AF92-ED77-A792C6726118}"/>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CC373E92-C6BA-B0BD-7971-89C750A34F7B}"/>
              </a:ext>
            </a:extLst>
          </p:cNvPr>
          <p:cNvSpPr>
            <a:spLocks noGrp="1"/>
          </p:cNvSpPr>
          <p:nvPr>
            <p:ph type="title"/>
          </p:nvPr>
        </p:nvSpPr>
        <p:spPr/>
        <p:txBody>
          <a:bodyPr>
            <a:normAutofit/>
          </a:bodyPr>
          <a:lstStyle/>
          <a:p>
            <a:r>
              <a:rPr kumimoji="1" lang="ja-JP" altLang="en-US" dirty="0"/>
              <a:t>新潟県にとっての重要テーマ④</a:t>
            </a:r>
            <a:br>
              <a:rPr kumimoji="1" lang="en-US" altLang="ja-JP" dirty="0"/>
            </a:br>
            <a:r>
              <a:rPr kumimoji="1" lang="ja-JP" altLang="en-US" dirty="0"/>
              <a:t>原発含むエネルギー政策</a:t>
            </a:r>
          </a:p>
        </p:txBody>
      </p:sp>
      <p:graphicFrame>
        <p:nvGraphicFramePr>
          <p:cNvPr id="4" name="表 3">
            <a:extLst>
              <a:ext uri="{FF2B5EF4-FFF2-40B4-BE49-F238E27FC236}">
                <a16:creationId xmlns:a16="http://schemas.microsoft.com/office/drawing/2014/main" id="{BCE891ED-4C23-B223-7F48-8B7F76F37738}"/>
              </a:ext>
            </a:extLst>
          </p:cNvPr>
          <p:cNvGraphicFramePr>
            <a:graphicFrameLocks noGrp="1"/>
          </p:cNvGraphicFramePr>
          <p:nvPr/>
        </p:nvGraphicFramePr>
        <p:xfrm>
          <a:off x="681037" y="1866775"/>
          <a:ext cx="8543926" cy="4275051"/>
        </p:xfrm>
        <a:graphic>
          <a:graphicData uri="http://schemas.openxmlformats.org/drawingml/2006/table">
            <a:tbl>
              <a:tblPr firstRow="1" bandRow="1">
                <a:tableStyleId>{16D9F66E-5EB9-4882-86FB-DCBF35E3C3E4}</a:tableStyleId>
              </a:tblPr>
              <a:tblGrid>
                <a:gridCol w="1979036">
                  <a:extLst>
                    <a:ext uri="{9D8B030D-6E8A-4147-A177-3AD203B41FA5}">
                      <a16:colId xmlns:a16="http://schemas.microsoft.com/office/drawing/2014/main" val="444602571"/>
                    </a:ext>
                  </a:extLst>
                </a:gridCol>
                <a:gridCol w="6564890">
                  <a:extLst>
                    <a:ext uri="{9D8B030D-6E8A-4147-A177-3AD203B41FA5}">
                      <a16:colId xmlns:a16="http://schemas.microsoft.com/office/drawing/2014/main" val="3274279298"/>
                    </a:ext>
                  </a:extLst>
                </a:gridCol>
              </a:tblGrid>
              <a:tr h="1425017">
                <a:tc>
                  <a:txBody>
                    <a:bodyPr/>
                    <a:lstStyle/>
                    <a:p>
                      <a:pPr algn="ctr"/>
                      <a:r>
                        <a:rPr kumimoji="1" lang="ja-JP" altLang="en-US" b="0" dirty="0"/>
                        <a:t>候補者①</a:t>
                      </a:r>
                    </a:p>
                  </a:txBody>
                  <a:tcPr anchor="ctr"/>
                </a:tc>
                <a:tc>
                  <a:txBody>
                    <a:bodyPr/>
                    <a:lstStyle/>
                    <a:p>
                      <a:pPr algn="ctr"/>
                      <a:r>
                        <a:rPr kumimoji="1" lang="ja-JP" altLang="en-US" b="0" dirty="0"/>
                        <a:t>・・・・・・・・・・・・</a:t>
                      </a:r>
                    </a:p>
                  </a:txBody>
                  <a:tcPr anchor="ctr"/>
                </a:tc>
                <a:extLst>
                  <a:ext uri="{0D108BD9-81ED-4DB2-BD59-A6C34878D82A}">
                    <a16:rowId xmlns:a16="http://schemas.microsoft.com/office/drawing/2014/main" val="3101908771"/>
                  </a:ext>
                </a:extLst>
              </a:tr>
              <a:tr h="1425017">
                <a:tc>
                  <a:txBody>
                    <a:bodyPr/>
                    <a:lstStyle/>
                    <a:p>
                      <a:pPr algn="ctr"/>
                      <a:r>
                        <a:rPr kumimoji="1" lang="ja-JP" altLang="en-US" b="0" dirty="0"/>
                        <a:t>候補者②</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425017">
                <a:tc>
                  <a:txBody>
                    <a:bodyPr/>
                    <a:lstStyle/>
                    <a:p>
                      <a:pPr algn="ctr"/>
                      <a:r>
                        <a:rPr kumimoji="1" lang="ja-JP" altLang="en-US" b="0" dirty="0"/>
                        <a:t>候補者③</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Tree>
    <p:extLst>
      <p:ext uri="{BB962C8B-B14F-4D97-AF65-F5344CB8AC3E}">
        <p14:creationId xmlns:p14="http://schemas.microsoft.com/office/powerpoint/2010/main" val="108254081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A778308-8026-D032-B876-7A9679DC512C}"/>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F4E92D6E-1C5E-2F8F-AC90-BB2D0F678F03}"/>
              </a:ext>
            </a:extLst>
          </p:cNvPr>
          <p:cNvSpPr>
            <a:spLocks noGrp="1"/>
          </p:cNvSpPr>
          <p:nvPr>
            <p:ph type="title"/>
          </p:nvPr>
        </p:nvSpPr>
        <p:spPr/>
        <p:txBody>
          <a:bodyPr>
            <a:normAutofit fontScale="90000"/>
          </a:bodyPr>
          <a:lstStyle/>
          <a:p>
            <a:r>
              <a:rPr kumimoji="1" lang="ja-JP" altLang="en-US" dirty="0"/>
              <a:t>新潟県にとっての重要テーマ⑤</a:t>
            </a:r>
            <a:br>
              <a:rPr kumimoji="1" lang="en-US" altLang="ja-JP" dirty="0"/>
            </a:br>
            <a:r>
              <a:rPr kumimoji="1" lang="ja-JP" altLang="en-US" sz="2700" dirty="0"/>
              <a:t>その他ご自身が新潟県にとって重要だと考えられるテーマ</a:t>
            </a:r>
            <a:endParaRPr kumimoji="1" lang="ja-JP" altLang="en-US" dirty="0"/>
          </a:p>
        </p:txBody>
      </p:sp>
      <p:graphicFrame>
        <p:nvGraphicFramePr>
          <p:cNvPr id="4" name="表 3">
            <a:extLst>
              <a:ext uri="{FF2B5EF4-FFF2-40B4-BE49-F238E27FC236}">
                <a16:creationId xmlns:a16="http://schemas.microsoft.com/office/drawing/2014/main" id="{A9A1E3C2-8229-4C0C-EB48-4C3F583EE4BC}"/>
              </a:ext>
            </a:extLst>
          </p:cNvPr>
          <p:cNvGraphicFramePr>
            <a:graphicFrameLocks noGrp="1"/>
          </p:cNvGraphicFramePr>
          <p:nvPr/>
        </p:nvGraphicFramePr>
        <p:xfrm>
          <a:off x="681037" y="1866775"/>
          <a:ext cx="8543926" cy="4275051"/>
        </p:xfrm>
        <a:graphic>
          <a:graphicData uri="http://schemas.openxmlformats.org/drawingml/2006/table">
            <a:tbl>
              <a:tblPr firstRow="1" bandRow="1">
                <a:tableStyleId>{16D9F66E-5EB9-4882-86FB-DCBF35E3C3E4}</a:tableStyleId>
              </a:tblPr>
              <a:tblGrid>
                <a:gridCol w="1979036">
                  <a:extLst>
                    <a:ext uri="{9D8B030D-6E8A-4147-A177-3AD203B41FA5}">
                      <a16:colId xmlns:a16="http://schemas.microsoft.com/office/drawing/2014/main" val="444602571"/>
                    </a:ext>
                  </a:extLst>
                </a:gridCol>
                <a:gridCol w="6564890">
                  <a:extLst>
                    <a:ext uri="{9D8B030D-6E8A-4147-A177-3AD203B41FA5}">
                      <a16:colId xmlns:a16="http://schemas.microsoft.com/office/drawing/2014/main" val="3274279298"/>
                    </a:ext>
                  </a:extLst>
                </a:gridCol>
              </a:tblGrid>
              <a:tr h="1425017">
                <a:tc>
                  <a:txBody>
                    <a:bodyPr/>
                    <a:lstStyle/>
                    <a:p>
                      <a:pPr algn="ctr"/>
                      <a:r>
                        <a:rPr kumimoji="1" lang="ja-JP" altLang="en-US" b="0" dirty="0"/>
                        <a:t>候補者①</a:t>
                      </a:r>
                    </a:p>
                  </a:txBody>
                  <a:tcPr anchor="ctr"/>
                </a:tc>
                <a:tc>
                  <a:txBody>
                    <a:bodyPr/>
                    <a:lstStyle/>
                    <a:p>
                      <a:pPr algn="ctr"/>
                      <a:r>
                        <a:rPr kumimoji="1" lang="ja-JP" altLang="en-US" b="0" dirty="0"/>
                        <a:t>・・・・・・・・・・・・</a:t>
                      </a:r>
                    </a:p>
                  </a:txBody>
                  <a:tcPr anchor="ctr"/>
                </a:tc>
                <a:extLst>
                  <a:ext uri="{0D108BD9-81ED-4DB2-BD59-A6C34878D82A}">
                    <a16:rowId xmlns:a16="http://schemas.microsoft.com/office/drawing/2014/main" val="3101908771"/>
                  </a:ext>
                </a:extLst>
              </a:tr>
              <a:tr h="1425017">
                <a:tc>
                  <a:txBody>
                    <a:bodyPr/>
                    <a:lstStyle/>
                    <a:p>
                      <a:pPr algn="ctr"/>
                      <a:r>
                        <a:rPr kumimoji="1" lang="ja-JP" altLang="en-US" b="0" dirty="0"/>
                        <a:t>候補者②</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425017">
                <a:tc>
                  <a:txBody>
                    <a:bodyPr/>
                    <a:lstStyle/>
                    <a:p>
                      <a:pPr algn="ctr"/>
                      <a:r>
                        <a:rPr kumimoji="1" lang="ja-JP" altLang="en-US" b="0" dirty="0"/>
                        <a:t>候補者③</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Tree>
    <p:extLst>
      <p:ext uri="{BB962C8B-B14F-4D97-AF65-F5344CB8AC3E}">
        <p14:creationId xmlns:p14="http://schemas.microsoft.com/office/powerpoint/2010/main" val="75470202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B3C3B02D-8854-8DB7-A36A-C40ABF04F85E}"/>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46C7AC83-9D66-6E33-4CA7-5DDC60931418}"/>
              </a:ext>
            </a:extLst>
          </p:cNvPr>
          <p:cNvSpPr>
            <a:spLocks noGrp="1"/>
          </p:cNvSpPr>
          <p:nvPr>
            <p:ph type="title"/>
          </p:nvPr>
        </p:nvSpPr>
        <p:spPr/>
        <p:txBody>
          <a:bodyPr/>
          <a:lstStyle/>
          <a:p>
            <a:r>
              <a:rPr kumimoji="1" lang="ja-JP" altLang="en-US" dirty="0"/>
              <a:t>所属政党について</a:t>
            </a:r>
          </a:p>
        </p:txBody>
      </p:sp>
      <p:sp>
        <p:nvSpPr>
          <p:cNvPr id="3" name="テキスト プレースホルダー 2">
            <a:extLst>
              <a:ext uri="{FF2B5EF4-FFF2-40B4-BE49-F238E27FC236}">
                <a16:creationId xmlns:a16="http://schemas.microsoft.com/office/drawing/2014/main" id="{17609241-7531-4F32-F067-A91AB5C195AC}"/>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129109062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DC6F728-7248-ED43-6A86-07C1E5E2361C}"/>
              </a:ext>
            </a:extLst>
          </p:cNvPr>
          <p:cNvSpPr>
            <a:spLocks noGrp="1"/>
          </p:cNvSpPr>
          <p:nvPr>
            <p:ph type="title"/>
          </p:nvPr>
        </p:nvSpPr>
        <p:spPr/>
        <p:txBody>
          <a:bodyPr/>
          <a:lstStyle/>
          <a:p>
            <a:r>
              <a:rPr lang="ja-JP" altLang="en-US" dirty="0"/>
              <a:t>目次</a:t>
            </a:r>
          </a:p>
        </p:txBody>
      </p:sp>
      <p:sp>
        <p:nvSpPr>
          <p:cNvPr id="3" name="コンテンツ プレースホルダー 2">
            <a:extLst>
              <a:ext uri="{FF2B5EF4-FFF2-40B4-BE49-F238E27FC236}">
                <a16:creationId xmlns:a16="http://schemas.microsoft.com/office/drawing/2014/main" id="{5DD5EEF0-E509-41E2-55AA-2945175FA06D}"/>
              </a:ext>
            </a:extLst>
          </p:cNvPr>
          <p:cNvSpPr>
            <a:spLocks noGrp="1"/>
          </p:cNvSpPr>
          <p:nvPr>
            <p:ph idx="1"/>
          </p:nvPr>
        </p:nvSpPr>
        <p:spPr/>
        <p:txBody>
          <a:bodyPr/>
          <a:lstStyle/>
          <a:p>
            <a:r>
              <a:rPr lang="ja-JP" altLang="en-US" dirty="0"/>
              <a:t>国政に対する基本的な考え方</a:t>
            </a:r>
            <a:r>
              <a:rPr lang="en-US" altLang="ja-JP" dirty="0"/>
              <a:t>		</a:t>
            </a:r>
            <a:r>
              <a:rPr lang="ja-JP" altLang="en-US" dirty="0"/>
              <a:t>・・・</a:t>
            </a:r>
            <a:r>
              <a:rPr lang="en-US" altLang="ja-JP" dirty="0"/>
              <a:t>P4</a:t>
            </a:r>
          </a:p>
          <a:p>
            <a:r>
              <a:rPr lang="ja-JP" altLang="en-US" dirty="0"/>
              <a:t>課題を解決するための重要政策</a:t>
            </a:r>
            <a:r>
              <a:rPr lang="en-US" altLang="ja-JP" dirty="0"/>
              <a:t>		</a:t>
            </a:r>
            <a:r>
              <a:rPr lang="ja-JP" altLang="en-US" dirty="0"/>
              <a:t>・・・</a:t>
            </a:r>
            <a:r>
              <a:rPr lang="en-US" altLang="ja-JP" dirty="0"/>
              <a:t>P8</a:t>
            </a:r>
          </a:p>
          <a:p>
            <a:r>
              <a:rPr lang="ja-JP" altLang="en-US" dirty="0"/>
              <a:t>政策分野の注力度</a:t>
            </a:r>
            <a:r>
              <a:rPr lang="en-US" altLang="ja-JP" dirty="0"/>
              <a:t>				</a:t>
            </a:r>
            <a:r>
              <a:rPr lang="ja-JP" altLang="en-US" dirty="0"/>
              <a:t>・・・</a:t>
            </a:r>
            <a:r>
              <a:rPr lang="en-US" altLang="ja-JP" dirty="0"/>
              <a:t>P12</a:t>
            </a:r>
          </a:p>
          <a:p>
            <a:r>
              <a:rPr lang="ja-JP" altLang="en-US" dirty="0"/>
              <a:t>新潟県にとっての重要テーマ</a:t>
            </a:r>
            <a:r>
              <a:rPr lang="en-US" altLang="ja-JP" dirty="0"/>
              <a:t>		</a:t>
            </a:r>
            <a:r>
              <a:rPr lang="ja-JP" altLang="en-US" dirty="0"/>
              <a:t>・・・</a:t>
            </a:r>
            <a:r>
              <a:rPr lang="en-US" altLang="ja-JP" dirty="0"/>
              <a:t>P14</a:t>
            </a:r>
          </a:p>
          <a:p>
            <a:r>
              <a:rPr lang="ja-JP" altLang="en-US" dirty="0"/>
              <a:t>所属政党について</a:t>
            </a:r>
            <a:r>
              <a:rPr lang="en-US" altLang="ja-JP" dirty="0"/>
              <a:t>				</a:t>
            </a:r>
            <a:r>
              <a:rPr lang="ja-JP" altLang="en-US" dirty="0"/>
              <a:t>・・・</a:t>
            </a:r>
            <a:r>
              <a:rPr lang="en-US" altLang="ja-JP" dirty="0"/>
              <a:t>P19</a:t>
            </a:r>
            <a:endParaRPr lang="ja-JP" altLang="en-US" dirty="0"/>
          </a:p>
        </p:txBody>
      </p:sp>
    </p:spTree>
    <p:extLst>
      <p:ext uri="{BB962C8B-B14F-4D97-AF65-F5344CB8AC3E}">
        <p14:creationId xmlns:p14="http://schemas.microsoft.com/office/powerpoint/2010/main" val="19691586"/>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AA15351-DDEC-902F-2234-1D97974BC066}"/>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F5539441-C234-C3C0-F56F-E777194A7114}"/>
              </a:ext>
            </a:extLst>
          </p:cNvPr>
          <p:cNvSpPr>
            <a:spLocks noGrp="1"/>
          </p:cNvSpPr>
          <p:nvPr>
            <p:ph type="title"/>
          </p:nvPr>
        </p:nvSpPr>
        <p:spPr/>
        <p:txBody>
          <a:bodyPr>
            <a:normAutofit/>
          </a:bodyPr>
          <a:lstStyle/>
          <a:p>
            <a:r>
              <a:rPr kumimoji="1" lang="ja-JP" altLang="en-US" dirty="0"/>
              <a:t>所属政党について</a:t>
            </a:r>
          </a:p>
        </p:txBody>
      </p:sp>
      <p:graphicFrame>
        <p:nvGraphicFramePr>
          <p:cNvPr id="4" name="表 3">
            <a:extLst>
              <a:ext uri="{FF2B5EF4-FFF2-40B4-BE49-F238E27FC236}">
                <a16:creationId xmlns:a16="http://schemas.microsoft.com/office/drawing/2014/main" id="{705B0D11-0F39-822A-FB20-0FA67601AB6C}"/>
              </a:ext>
            </a:extLst>
          </p:cNvPr>
          <p:cNvGraphicFramePr>
            <a:graphicFrameLocks noGrp="1"/>
          </p:cNvGraphicFramePr>
          <p:nvPr>
            <p:extLst>
              <p:ext uri="{D42A27DB-BD31-4B8C-83A1-F6EECF244321}">
                <p14:modId xmlns:p14="http://schemas.microsoft.com/office/powerpoint/2010/main" val="442832837"/>
              </p:ext>
            </p:extLst>
          </p:nvPr>
        </p:nvGraphicFramePr>
        <p:xfrm>
          <a:off x="681037" y="2969556"/>
          <a:ext cx="8543926" cy="3523317"/>
        </p:xfrm>
        <a:graphic>
          <a:graphicData uri="http://schemas.openxmlformats.org/drawingml/2006/table">
            <a:tbl>
              <a:tblPr firstRow="1" bandRow="1">
                <a:tableStyleId>{16D9F66E-5EB9-4882-86FB-DCBF35E3C3E4}</a:tableStyleId>
              </a:tblPr>
              <a:tblGrid>
                <a:gridCol w="1979036">
                  <a:extLst>
                    <a:ext uri="{9D8B030D-6E8A-4147-A177-3AD203B41FA5}">
                      <a16:colId xmlns:a16="http://schemas.microsoft.com/office/drawing/2014/main" val="444602571"/>
                    </a:ext>
                  </a:extLst>
                </a:gridCol>
                <a:gridCol w="6564890">
                  <a:extLst>
                    <a:ext uri="{9D8B030D-6E8A-4147-A177-3AD203B41FA5}">
                      <a16:colId xmlns:a16="http://schemas.microsoft.com/office/drawing/2014/main" val="3274279298"/>
                    </a:ext>
                  </a:extLst>
                </a:gridCol>
              </a:tblGrid>
              <a:tr h="1174439">
                <a:tc>
                  <a:txBody>
                    <a:bodyPr/>
                    <a:lstStyle/>
                    <a:p>
                      <a:pPr algn="ctr"/>
                      <a:r>
                        <a:rPr kumimoji="1" lang="ja-JP" altLang="en-US" b="0" dirty="0"/>
                        <a:t>候補者①</a:t>
                      </a:r>
                    </a:p>
                  </a:txBody>
                  <a:tcPr anchor="ctr"/>
                </a:tc>
                <a:tc>
                  <a:txBody>
                    <a:bodyPr/>
                    <a:lstStyle/>
                    <a:p>
                      <a:pPr algn="ctr"/>
                      <a:r>
                        <a:rPr kumimoji="1" lang="ja-JP" altLang="en-US" b="0" dirty="0"/>
                        <a:t>・・・・・・・・・・・・</a:t>
                      </a:r>
                    </a:p>
                  </a:txBody>
                  <a:tcPr anchor="ctr"/>
                </a:tc>
                <a:extLst>
                  <a:ext uri="{0D108BD9-81ED-4DB2-BD59-A6C34878D82A}">
                    <a16:rowId xmlns:a16="http://schemas.microsoft.com/office/drawing/2014/main" val="3101908771"/>
                  </a:ext>
                </a:extLst>
              </a:tr>
              <a:tr h="1174439">
                <a:tc>
                  <a:txBody>
                    <a:bodyPr/>
                    <a:lstStyle/>
                    <a:p>
                      <a:pPr algn="ctr"/>
                      <a:r>
                        <a:rPr kumimoji="1" lang="ja-JP" altLang="en-US" b="0" dirty="0"/>
                        <a:t>候補者②</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174439">
                <a:tc>
                  <a:txBody>
                    <a:bodyPr/>
                    <a:lstStyle/>
                    <a:p>
                      <a:pPr algn="ctr"/>
                      <a:r>
                        <a:rPr kumimoji="1" lang="ja-JP" altLang="en-US" b="0" dirty="0"/>
                        <a:t>候補者③</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
        <p:nvSpPr>
          <p:cNvPr id="3" name="テキスト ボックス 2">
            <a:extLst>
              <a:ext uri="{FF2B5EF4-FFF2-40B4-BE49-F238E27FC236}">
                <a16:creationId xmlns:a16="http://schemas.microsoft.com/office/drawing/2014/main" id="{D67FE8A0-9B98-8D7A-4CA1-95DFCF6C7783}"/>
              </a:ext>
            </a:extLst>
          </p:cNvPr>
          <p:cNvSpPr txBox="1"/>
          <p:nvPr/>
        </p:nvSpPr>
        <p:spPr>
          <a:xfrm>
            <a:off x="431656" y="1506024"/>
            <a:ext cx="9417963" cy="1200329"/>
          </a:xfrm>
          <a:prstGeom prst="rect">
            <a:avLst/>
          </a:prstGeom>
          <a:noFill/>
        </p:spPr>
        <p:txBody>
          <a:bodyPr wrap="none" rtlCol="0">
            <a:spAutoFit/>
          </a:bodyPr>
          <a:lstStyle/>
          <a:p>
            <a:r>
              <a:rPr kumimoji="1" lang="ja-JP" altLang="en-US" dirty="0"/>
              <a:t>①政党から公認・推薦を受けている方はその政党に所属した理由もしくはどのような点に</a:t>
            </a:r>
            <a:endParaRPr kumimoji="1" lang="en-US" altLang="ja-JP" dirty="0"/>
          </a:p>
          <a:p>
            <a:r>
              <a:rPr kumimoji="1" lang="ja-JP" altLang="en-US" dirty="0"/>
              <a:t>共感を受け政党から推薦を受けたか、また推薦を受けた全ての政党の政策を遂行する</a:t>
            </a:r>
            <a:endParaRPr kumimoji="1" lang="en-US" altLang="ja-JP" dirty="0"/>
          </a:p>
          <a:p>
            <a:r>
              <a:rPr kumimoji="1" lang="ja-JP" altLang="en-US" dirty="0"/>
              <a:t>つもりか否かを、②無所属で推薦政党の無い候補者は政党の公認や推薦を受けなかった</a:t>
            </a:r>
            <a:endParaRPr kumimoji="1" lang="en-US" altLang="ja-JP" dirty="0"/>
          </a:p>
          <a:p>
            <a:r>
              <a:rPr kumimoji="1" lang="ja-JP" altLang="en-US" dirty="0"/>
              <a:t>理由を教えてください。</a:t>
            </a:r>
          </a:p>
        </p:txBody>
      </p:sp>
    </p:spTree>
    <p:extLst>
      <p:ext uri="{BB962C8B-B14F-4D97-AF65-F5344CB8AC3E}">
        <p14:creationId xmlns:p14="http://schemas.microsoft.com/office/powerpoint/2010/main" val="192368121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a:extLst>
              <a:ext uri="{FF2B5EF4-FFF2-40B4-BE49-F238E27FC236}">
                <a16:creationId xmlns:a16="http://schemas.microsoft.com/office/drawing/2014/main" id="{072ED1B8-CD21-D0B4-9DBB-5E4A30769CA9}"/>
              </a:ext>
            </a:extLst>
          </p:cNvPr>
          <p:cNvSpPr>
            <a:spLocks noGrp="1"/>
          </p:cNvSpPr>
          <p:nvPr>
            <p:ph type="title"/>
          </p:nvPr>
        </p:nvSpPr>
        <p:spPr/>
        <p:txBody>
          <a:bodyPr/>
          <a:lstStyle/>
          <a:p>
            <a:r>
              <a:rPr lang="ja-JP" altLang="en-US" dirty="0"/>
              <a:t>国政に対する</a:t>
            </a:r>
            <a:br>
              <a:rPr lang="en-US" altLang="ja-JP" dirty="0"/>
            </a:br>
            <a:r>
              <a:rPr lang="ja-JP" altLang="en-US" dirty="0"/>
              <a:t>基本的な考え方</a:t>
            </a:r>
          </a:p>
        </p:txBody>
      </p:sp>
      <p:sp>
        <p:nvSpPr>
          <p:cNvPr id="5" name="テキスト プレースホルダー 4">
            <a:extLst>
              <a:ext uri="{FF2B5EF4-FFF2-40B4-BE49-F238E27FC236}">
                <a16:creationId xmlns:a16="http://schemas.microsoft.com/office/drawing/2014/main" id="{93E2273C-8CF5-5ADA-182C-F51064CE91D5}"/>
              </a:ext>
            </a:extLst>
          </p:cNvPr>
          <p:cNvSpPr>
            <a:spLocks noGrp="1"/>
          </p:cNvSpPr>
          <p:nvPr>
            <p:ph type="body" idx="1"/>
          </p:nvPr>
        </p:nvSpPr>
        <p:spPr/>
        <p:txBody>
          <a:bodyPr/>
          <a:lstStyle/>
          <a:p>
            <a:endParaRPr lang="ja-JP" altLang="en-US"/>
          </a:p>
        </p:txBody>
      </p:sp>
    </p:spTree>
    <p:extLst>
      <p:ext uri="{BB962C8B-B14F-4D97-AF65-F5344CB8AC3E}">
        <p14:creationId xmlns:p14="http://schemas.microsoft.com/office/powerpoint/2010/main" val="203717219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D9E98ED-F3A4-AC7E-C96F-8A1DC0BC6927}"/>
              </a:ext>
            </a:extLst>
          </p:cNvPr>
          <p:cNvSpPr>
            <a:spLocks noGrp="1"/>
          </p:cNvSpPr>
          <p:nvPr>
            <p:ph type="title"/>
          </p:nvPr>
        </p:nvSpPr>
        <p:spPr/>
        <p:txBody>
          <a:bodyPr>
            <a:normAutofit/>
          </a:bodyPr>
          <a:lstStyle/>
          <a:p>
            <a:r>
              <a:rPr kumimoji="1" lang="ja-JP" altLang="en-US" dirty="0"/>
              <a:t>国政に対する基本的な考え方①</a:t>
            </a:r>
            <a:br>
              <a:rPr kumimoji="1" lang="en-US" altLang="ja-JP" dirty="0"/>
            </a:br>
            <a:r>
              <a:rPr kumimoji="1" lang="ja-JP" altLang="en-US" dirty="0"/>
              <a:t>日本が目指すべき将来像</a:t>
            </a:r>
          </a:p>
        </p:txBody>
      </p:sp>
      <p:graphicFrame>
        <p:nvGraphicFramePr>
          <p:cNvPr id="4" name="表 3">
            <a:extLst>
              <a:ext uri="{FF2B5EF4-FFF2-40B4-BE49-F238E27FC236}">
                <a16:creationId xmlns:a16="http://schemas.microsoft.com/office/drawing/2014/main" id="{CA694137-D540-1CF2-1288-93DC97678D0C}"/>
              </a:ext>
            </a:extLst>
          </p:cNvPr>
          <p:cNvGraphicFramePr>
            <a:graphicFrameLocks noGrp="1"/>
          </p:cNvGraphicFramePr>
          <p:nvPr>
            <p:extLst>
              <p:ext uri="{D42A27DB-BD31-4B8C-83A1-F6EECF244321}">
                <p14:modId xmlns:p14="http://schemas.microsoft.com/office/powerpoint/2010/main" val="1657508808"/>
              </p:ext>
            </p:extLst>
          </p:nvPr>
        </p:nvGraphicFramePr>
        <p:xfrm>
          <a:off x="681037" y="1866775"/>
          <a:ext cx="8543926" cy="4275051"/>
        </p:xfrm>
        <a:graphic>
          <a:graphicData uri="http://schemas.openxmlformats.org/drawingml/2006/table">
            <a:tbl>
              <a:tblPr firstRow="1" bandRow="1">
                <a:tableStyleId>{16D9F66E-5EB9-4882-86FB-DCBF35E3C3E4}</a:tableStyleId>
              </a:tblPr>
              <a:tblGrid>
                <a:gridCol w="1979036">
                  <a:extLst>
                    <a:ext uri="{9D8B030D-6E8A-4147-A177-3AD203B41FA5}">
                      <a16:colId xmlns:a16="http://schemas.microsoft.com/office/drawing/2014/main" val="444602571"/>
                    </a:ext>
                  </a:extLst>
                </a:gridCol>
                <a:gridCol w="6564890">
                  <a:extLst>
                    <a:ext uri="{9D8B030D-6E8A-4147-A177-3AD203B41FA5}">
                      <a16:colId xmlns:a16="http://schemas.microsoft.com/office/drawing/2014/main" val="3274279298"/>
                    </a:ext>
                  </a:extLst>
                </a:gridCol>
              </a:tblGrid>
              <a:tr h="1425017">
                <a:tc>
                  <a:txBody>
                    <a:bodyPr/>
                    <a:lstStyle/>
                    <a:p>
                      <a:pPr algn="ctr"/>
                      <a:r>
                        <a:rPr kumimoji="1" lang="ja-JP" altLang="en-US" b="0" dirty="0"/>
                        <a:t>候補者①</a:t>
                      </a:r>
                    </a:p>
                  </a:txBody>
                  <a:tcPr anchor="ctr"/>
                </a:tc>
                <a:tc>
                  <a:txBody>
                    <a:bodyPr/>
                    <a:lstStyle/>
                    <a:p>
                      <a:pPr algn="ctr"/>
                      <a:r>
                        <a:rPr kumimoji="1" lang="ja-JP" altLang="en-US" b="0" dirty="0"/>
                        <a:t>日本が目指すべき将来像は・・・・・・・・・・・・・・・</a:t>
                      </a:r>
                    </a:p>
                  </a:txBody>
                  <a:tcPr anchor="ctr"/>
                </a:tc>
                <a:extLst>
                  <a:ext uri="{0D108BD9-81ED-4DB2-BD59-A6C34878D82A}">
                    <a16:rowId xmlns:a16="http://schemas.microsoft.com/office/drawing/2014/main" val="3101908771"/>
                  </a:ext>
                </a:extLst>
              </a:tr>
              <a:tr h="1425017">
                <a:tc>
                  <a:txBody>
                    <a:bodyPr/>
                    <a:lstStyle/>
                    <a:p>
                      <a:pPr algn="ctr"/>
                      <a:r>
                        <a:rPr kumimoji="1" lang="ja-JP" altLang="en-US" b="0" dirty="0"/>
                        <a:t>候補者②</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425017">
                <a:tc>
                  <a:txBody>
                    <a:bodyPr/>
                    <a:lstStyle/>
                    <a:p>
                      <a:pPr algn="ctr"/>
                      <a:r>
                        <a:rPr kumimoji="1" lang="ja-JP" altLang="en-US" b="0" dirty="0"/>
                        <a:t>候補者③</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Tree>
    <p:extLst>
      <p:ext uri="{BB962C8B-B14F-4D97-AF65-F5344CB8AC3E}">
        <p14:creationId xmlns:p14="http://schemas.microsoft.com/office/powerpoint/2010/main" val="293629414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1CE9800-50C3-2DAA-05B5-35EE778AE97F}"/>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A05335B6-EAE5-C892-D498-EFEB4F8DDBAE}"/>
              </a:ext>
            </a:extLst>
          </p:cNvPr>
          <p:cNvSpPr>
            <a:spLocks noGrp="1"/>
          </p:cNvSpPr>
          <p:nvPr>
            <p:ph type="title"/>
          </p:nvPr>
        </p:nvSpPr>
        <p:spPr/>
        <p:txBody>
          <a:bodyPr>
            <a:normAutofit/>
          </a:bodyPr>
          <a:lstStyle/>
          <a:p>
            <a:r>
              <a:rPr kumimoji="1" lang="ja-JP" altLang="en-US" dirty="0"/>
              <a:t>国政に対する基本的な考え方②</a:t>
            </a:r>
            <a:br>
              <a:rPr kumimoji="1" lang="en-US" altLang="ja-JP" dirty="0"/>
            </a:br>
            <a:r>
              <a:rPr lang="ja-JP" altLang="en-US" dirty="0"/>
              <a:t>現在の国政の現状認識</a:t>
            </a:r>
            <a:endParaRPr kumimoji="1" lang="ja-JP" altLang="en-US" dirty="0"/>
          </a:p>
        </p:txBody>
      </p:sp>
      <p:graphicFrame>
        <p:nvGraphicFramePr>
          <p:cNvPr id="4" name="表 3">
            <a:extLst>
              <a:ext uri="{FF2B5EF4-FFF2-40B4-BE49-F238E27FC236}">
                <a16:creationId xmlns:a16="http://schemas.microsoft.com/office/drawing/2014/main" id="{4E79793D-2CF5-ACD5-5499-933495C0672D}"/>
              </a:ext>
            </a:extLst>
          </p:cNvPr>
          <p:cNvGraphicFramePr>
            <a:graphicFrameLocks noGrp="1"/>
          </p:cNvGraphicFramePr>
          <p:nvPr>
            <p:extLst>
              <p:ext uri="{D42A27DB-BD31-4B8C-83A1-F6EECF244321}">
                <p14:modId xmlns:p14="http://schemas.microsoft.com/office/powerpoint/2010/main" val="1993966640"/>
              </p:ext>
            </p:extLst>
          </p:nvPr>
        </p:nvGraphicFramePr>
        <p:xfrm>
          <a:off x="681037" y="1866775"/>
          <a:ext cx="8543926" cy="4275051"/>
        </p:xfrm>
        <a:graphic>
          <a:graphicData uri="http://schemas.openxmlformats.org/drawingml/2006/table">
            <a:tbl>
              <a:tblPr firstRow="1" bandRow="1">
                <a:tableStyleId>{16D9F66E-5EB9-4882-86FB-DCBF35E3C3E4}</a:tableStyleId>
              </a:tblPr>
              <a:tblGrid>
                <a:gridCol w="1979036">
                  <a:extLst>
                    <a:ext uri="{9D8B030D-6E8A-4147-A177-3AD203B41FA5}">
                      <a16:colId xmlns:a16="http://schemas.microsoft.com/office/drawing/2014/main" val="444602571"/>
                    </a:ext>
                  </a:extLst>
                </a:gridCol>
                <a:gridCol w="6564890">
                  <a:extLst>
                    <a:ext uri="{9D8B030D-6E8A-4147-A177-3AD203B41FA5}">
                      <a16:colId xmlns:a16="http://schemas.microsoft.com/office/drawing/2014/main" val="3274279298"/>
                    </a:ext>
                  </a:extLst>
                </a:gridCol>
              </a:tblGrid>
              <a:tr h="1425017">
                <a:tc>
                  <a:txBody>
                    <a:bodyPr/>
                    <a:lstStyle/>
                    <a:p>
                      <a:pPr algn="ctr"/>
                      <a:r>
                        <a:rPr kumimoji="1" lang="ja-JP" altLang="en-US" b="0" dirty="0"/>
                        <a:t>候補者①</a:t>
                      </a:r>
                    </a:p>
                  </a:txBody>
                  <a:tcPr anchor="ctr"/>
                </a:tc>
                <a:tc>
                  <a:txBody>
                    <a:bodyPr/>
                    <a:lstStyle/>
                    <a:p>
                      <a:pPr algn="ctr"/>
                      <a:r>
                        <a:rPr kumimoji="1" lang="ja-JP" altLang="en-US" b="0" dirty="0"/>
                        <a:t>日本の現在の国政状況は・・・・・・・・・・・・・・・</a:t>
                      </a:r>
                    </a:p>
                  </a:txBody>
                  <a:tcPr anchor="ctr"/>
                </a:tc>
                <a:extLst>
                  <a:ext uri="{0D108BD9-81ED-4DB2-BD59-A6C34878D82A}">
                    <a16:rowId xmlns:a16="http://schemas.microsoft.com/office/drawing/2014/main" val="3101908771"/>
                  </a:ext>
                </a:extLst>
              </a:tr>
              <a:tr h="1425017">
                <a:tc>
                  <a:txBody>
                    <a:bodyPr/>
                    <a:lstStyle/>
                    <a:p>
                      <a:pPr algn="ctr"/>
                      <a:r>
                        <a:rPr kumimoji="1" lang="ja-JP" altLang="en-US" b="0" dirty="0"/>
                        <a:t>候補者②</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425017">
                <a:tc>
                  <a:txBody>
                    <a:bodyPr/>
                    <a:lstStyle/>
                    <a:p>
                      <a:pPr algn="ctr"/>
                      <a:r>
                        <a:rPr kumimoji="1" lang="ja-JP" altLang="en-US" b="0" dirty="0"/>
                        <a:t>候補者③</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Tree>
    <p:extLst>
      <p:ext uri="{BB962C8B-B14F-4D97-AF65-F5344CB8AC3E}">
        <p14:creationId xmlns:p14="http://schemas.microsoft.com/office/powerpoint/2010/main" val="79362164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70F4FB5-631D-A0D9-8EBD-798229218905}"/>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C485DAD3-A079-900A-2260-E8BD78C7AC00}"/>
              </a:ext>
            </a:extLst>
          </p:cNvPr>
          <p:cNvSpPr>
            <a:spLocks noGrp="1"/>
          </p:cNvSpPr>
          <p:nvPr>
            <p:ph type="title"/>
          </p:nvPr>
        </p:nvSpPr>
        <p:spPr/>
        <p:txBody>
          <a:bodyPr>
            <a:normAutofit/>
          </a:bodyPr>
          <a:lstStyle/>
          <a:p>
            <a:r>
              <a:rPr kumimoji="1" lang="ja-JP" altLang="en-US" dirty="0"/>
              <a:t>国政に対する基本的な考え方③</a:t>
            </a:r>
            <a:br>
              <a:rPr kumimoji="1" lang="en-US" altLang="ja-JP" dirty="0"/>
            </a:br>
            <a:r>
              <a:rPr kumimoji="1" lang="ja-JP" altLang="en-US" dirty="0"/>
              <a:t>当選した場合に解決したい課題</a:t>
            </a:r>
          </a:p>
        </p:txBody>
      </p:sp>
      <p:graphicFrame>
        <p:nvGraphicFramePr>
          <p:cNvPr id="4" name="表 3">
            <a:extLst>
              <a:ext uri="{FF2B5EF4-FFF2-40B4-BE49-F238E27FC236}">
                <a16:creationId xmlns:a16="http://schemas.microsoft.com/office/drawing/2014/main" id="{AAEB1AC9-3BFE-F8D1-98E6-C45B19095D0C}"/>
              </a:ext>
            </a:extLst>
          </p:cNvPr>
          <p:cNvGraphicFramePr>
            <a:graphicFrameLocks noGrp="1"/>
          </p:cNvGraphicFramePr>
          <p:nvPr>
            <p:extLst>
              <p:ext uri="{D42A27DB-BD31-4B8C-83A1-F6EECF244321}">
                <p14:modId xmlns:p14="http://schemas.microsoft.com/office/powerpoint/2010/main" val="4072579522"/>
              </p:ext>
            </p:extLst>
          </p:nvPr>
        </p:nvGraphicFramePr>
        <p:xfrm>
          <a:off x="681037" y="1866775"/>
          <a:ext cx="8543926" cy="4275051"/>
        </p:xfrm>
        <a:graphic>
          <a:graphicData uri="http://schemas.openxmlformats.org/drawingml/2006/table">
            <a:tbl>
              <a:tblPr firstRow="1" bandRow="1">
                <a:tableStyleId>{16D9F66E-5EB9-4882-86FB-DCBF35E3C3E4}</a:tableStyleId>
              </a:tblPr>
              <a:tblGrid>
                <a:gridCol w="1979036">
                  <a:extLst>
                    <a:ext uri="{9D8B030D-6E8A-4147-A177-3AD203B41FA5}">
                      <a16:colId xmlns:a16="http://schemas.microsoft.com/office/drawing/2014/main" val="444602571"/>
                    </a:ext>
                  </a:extLst>
                </a:gridCol>
                <a:gridCol w="6564890">
                  <a:extLst>
                    <a:ext uri="{9D8B030D-6E8A-4147-A177-3AD203B41FA5}">
                      <a16:colId xmlns:a16="http://schemas.microsoft.com/office/drawing/2014/main" val="3274279298"/>
                    </a:ext>
                  </a:extLst>
                </a:gridCol>
              </a:tblGrid>
              <a:tr h="1425017">
                <a:tc>
                  <a:txBody>
                    <a:bodyPr/>
                    <a:lstStyle/>
                    <a:p>
                      <a:pPr algn="ctr"/>
                      <a:r>
                        <a:rPr kumimoji="1" lang="ja-JP" altLang="en-US" b="0" dirty="0"/>
                        <a:t>候補者①</a:t>
                      </a:r>
                    </a:p>
                  </a:txBody>
                  <a:tcPr anchor="ctr"/>
                </a:tc>
                <a:tc>
                  <a:txBody>
                    <a:bodyPr/>
                    <a:lstStyle/>
                    <a:p>
                      <a:pPr algn="ctr"/>
                      <a:r>
                        <a:rPr kumimoji="1" lang="ja-JP" altLang="en-US" b="0" dirty="0"/>
                        <a:t>当選した場合に解決したい課題は・・・・・・・・・・・・</a:t>
                      </a:r>
                    </a:p>
                  </a:txBody>
                  <a:tcPr anchor="ctr"/>
                </a:tc>
                <a:extLst>
                  <a:ext uri="{0D108BD9-81ED-4DB2-BD59-A6C34878D82A}">
                    <a16:rowId xmlns:a16="http://schemas.microsoft.com/office/drawing/2014/main" val="3101908771"/>
                  </a:ext>
                </a:extLst>
              </a:tr>
              <a:tr h="1425017">
                <a:tc>
                  <a:txBody>
                    <a:bodyPr/>
                    <a:lstStyle/>
                    <a:p>
                      <a:pPr algn="ctr"/>
                      <a:r>
                        <a:rPr kumimoji="1" lang="ja-JP" altLang="en-US" b="0" dirty="0"/>
                        <a:t>候補者②</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425017">
                <a:tc>
                  <a:txBody>
                    <a:bodyPr/>
                    <a:lstStyle/>
                    <a:p>
                      <a:pPr algn="ctr"/>
                      <a:r>
                        <a:rPr kumimoji="1" lang="ja-JP" altLang="en-US" b="0" dirty="0"/>
                        <a:t>候補者③</a:t>
                      </a:r>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Tree>
    <p:extLst>
      <p:ext uri="{BB962C8B-B14F-4D97-AF65-F5344CB8AC3E}">
        <p14:creationId xmlns:p14="http://schemas.microsoft.com/office/powerpoint/2010/main" val="79807138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DC0CA01-0B99-3D7F-E4F6-A1612DFC96E7}"/>
              </a:ext>
            </a:extLst>
          </p:cNvPr>
          <p:cNvSpPr>
            <a:spLocks noGrp="1"/>
          </p:cNvSpPr>
          <p:nvPr>
            <p:ph type="title"/>
          </p:nvPr>
        </p:nvSpPr>
        <p:spPr/>
        <p:txBody>
          <a:bodyPr/>
          <a:lstStyle/>
          <a:p>
            <a:r>
              <a:rPr lang="ja-JP" altLang="en-US" dirty="0"/>
              <a:t>課題を解決するための重要政策</a:t>
            </a:r>
            <a:endParaRPr kumimoji="1" lang="ja-JP" altLang="en-US" dirty="0"/>
          </a:p>
        </p:txBody>
      </p:sp>
      <p:sp>
        <p:nvSpPr>
          <p:cNvPr id="3" name="テキスト プレースホルダー 2">
            <a:extLst>
              <a:ext uri="{FF2B5EF4-FFF2-40B4-BE49-F238E27FC236}">
                <a16:creationId xmlns:a16="http://schemas.microsoft.com/office/drawing/2014/main" id="{05AFEB6D-F5DE-1D37-0308-DB0C0BD989DA}"/>
              </a:ext>
            </a:extLst>
          </p:cNvPr>
          <p:cNvSpPr>
            <a:spLocks noGrp="1"/>
          </p:cNvSpPr>
          <p:nvPr>
            <p:ph type="body" idx="1"/>
          </p:nvPr>
        </p:nvSpPr>
        <p:spPr/>
        <p:txBody>
          <a:bodyPr/>
          <a:lstStyle/>
          <a:p>
            <a:endParaRPr kumimoji="1" lang="ja-JP" altLang="en-US"/>
          </a:p>
        </p:txBody>
      </p:sp>
    </p:spTree>
    <p:extLst>
      <p:ext uri="{BB962C8B-B14F-4D97-AF65-F5344CB8AC3E}">
        <p14:creationId xmlns:p14="http://schemas.microsoft.com/office/powerpoint/2010/main" val="321581809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EEB61B2-2B58-45CB-7545-0AEBBC9A5082}"/>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2C19ACE6-3E80-6644-A55A-97E923B04F9D}"/>
              </a:ext>
            </a:extLst>
          </p:cNvPr>
          <p:cNvSpPr>
            <a:spLocks noGrp="1"/>
          </p:cNvSpPr>
          <p:nvPr>
            <p:ph type="title"/>
          </p:nvPr>
        </p:nvSpPr>
        <p:spPr/>
        <p:txBody>
          <a:bodyPr>
            <a:normAutofit/>
          </a:bodyPr>
          <a:lstStyle/>
          <a:p>
            <a:r>
              <a:rPr lang="ja-JP" altLang="en-US" dirty="0"/>
              <a:t>課題を解決するための重要政策</a:t>
            </a:r>
            <a:br>
              <a:rPr kumimoji="1" lang="en-US" altLang="ja-JP" dirty="0"/>
            </a:br>
            <a:r>
              <a:rPr lang="ja-JP" altLang="en-US" dirty="0"/>
              <a:t>第</a:t>
            </a:r>
            <a:r>
              <a:rPr lang="en-US" altLang="ja-JP" dirty="0"/>
              <a:t>1</a:t>
            </a:r>
            <a:r>
              <a:rPr lang="ja-JP" altLang="en-US" dirty="0"/>
              <a:t>優先</a:t>
            </a:r>
            <a:endParaRPr kumimoji="1" lang="ja-JP" altLang="en-US" dirty="0"/>
          </a:p>
        </p:txBody>
      </p:sp>
      <p:graphicFrame>
        <p:nvGraphicFramePr>
          <p:cNvPr id="4" name="表 3">
            <a:extLst>
              <a:ext uri="{FF2B5EF4-FFF2-40B4-BE49-F238E27FC236}">
                <a16:creationId xmlns:a16="http://schemas.microsoft.com/office/drawing/2014/main" id="{028903CF-FEEC-F4BB-538F-4457F524DBAB}"/>
              </a:ext>
            </a:extLst>
          </p:cNvPr>
          <p:cNvGraphicFramePr>
            <a:graphicFrameLocks noGrp="1"/>
          </p:cNvGraphicFramePr>
          <p:nvPr>
            <p:extLst>
              <p:ext uri="{D42A27DB-BD31-4B8C-83A1-F6EECF244321}">
                <p14:modId xmlns:p14="http://schemas.microsoft.com/office/powerpoint/2010/main" val="1831840945"/>
              </p:ext>
            </p:extLst>
          </p:nvPr>
        </p:nvGraphicFramePr>
        <p:xfrm>
          <a:off x="201000" y="1855521"/>
          <a:ext cx="9504000" cy="4743051"/>
        </p:xfrm>
        <a:graphic>
          <a:graphicData uri="http://schemas.openxmlformats.org/drawingml/2006/table">
            <a:tbl>
              <a:tblPr firstRow="1" bandRow="1">
                <a:tableStyleId>{16D9F66E-5EB9-4882-86FB-DCBF35E3C3E4}</a:tableStyleId>
              </a:tblPr>
              <a:tblGrid>
                <a:gridCol w="1548000">
                  <a:extLst>
                    <a:ext uri="{9D8B030D-6E8A-4147-A177-3AD203B41FA5}">
                      <a16:colId xmlns:a16="http://schemas.microsoft.com/office/drawing/2014/main" val="444602571"/>
                    </a:ext>
                  </a:extLst>
                </a:gridCol>
                <a:gridCol w="1764000">
                  <a:extLst>
                    <a:ext uri="{9D8B030D-6E8A-4147-A177-3AD203B41FA5}">
                      <a16:colId xmlns:a16="http://schemas.microsoft.com/office/drawing/2014/main" val="3274279298"/>
                    </a:ext>
                  </a:extLst>
                </a:gridCol>
                <a:gridCol w="1548000">
                  <a:extLst>
                    <a:ext uri="{9D8B030D-6E8A-4147-A177-3AD203B41FA5}">
                      <a16:colId xmlns:a16="http://schemas.microsoft.com/office/drawing/2014/main" val="3587572455"/>
                    </a:ext>
                  </a:extLst>
                </a:gridCol>
                <a:gridCol w="936000">
                  <a:extLst>
                    <a:ext uri="{9D8B030D-6E8A-4147-A177-3AD203B41FA5}">
                      <a16:colId xmlns:a16="http://schemas.microsoft.com/office/drawing/2014/main" val="166448858"/>
                    </a:ext>
                  </a:extLst>
                </a:gridCol>
                <a:gridCol w="1152000">
                  <a:extLst>
                    <a:ext uri="{9D8B030D-6E8A-4147-A177-3AD203B41FA5}">
                      <a16:colId xmlns:a16="http://schemas.microsoft.com/office/drawing/2014/main" val="2836093987"/>
                    </a:ext>
                  </a:extLst>
                </a:gridCol>
                <a:gridCol w="2556000">
                  <a:extLst>
                    <a:ext uri="{9D8B030D-6E8A-4147-A177-3AD203B41FA5}">
                      <a16:colId xmlns:a16="http://schemas.microsoft.com/office/drawing/2014/main" val="1217894459"/>
                    </a:ext>
                  </a:extLst>
                </a:gridCol>
              </a:tblGrid>
              <a:tr h="468000">
                <a:tc>
                  <a:txBody>
                    <a:bodyPr/>
                    <a:lstStyle/>
                    <a:p>
                      <a:pPr algn="ctr"/>
                      <a:r>
                        <a:rPr kumimoji="1" lang="ja-JP" altLang="en-US" b="0" dirty="0"/>
                        <a:t>氏名</a:t>
                      </a:r>
                    </a:p>
                  </a:txBody>
                  <a:tcPr anchor="ctr"/>
                </a:tc>
                <a:tc>
                  <a:txBody>
                    <a:bodyPr/>
                    <a:lstStyle/>
                    <a:p>
                      <a:pPr algn="ctr"/>
                      <a:r>
                        <a:rPr kumimoji="1" lang="ja-JP" altLang="en-US" b="0" dirty="0"/>
                        <a:t>政策・分野</a:t>
                      </a:r>
                    </a:p>
                  </a:txBody>
                  <a:tcPr anchor="ctr"/>
                </a:tc>
                <a:tc>
                  <a:txBody>
                    <a:bodyPr/>
                    <a:lstStyle/>
                    <a:p>
                      <a:pPr algn="ctr"/>
                      <a:r>
                        <a:rPr kumimoji="1" lang="ja-JP" altLang="en-US" b="0" dirty="0"/>
                        <a:t>数値目標</a:t>
                      </a:r>
                    </a:p>
                  </a:txBody>
                  <a:tcPr anchor="ctr"/>
                </a:tc>
                <a:tc>
                  <a:txBody>
                    <a:bodyPr/>
                    <a:lstStyle/>
                    <a:p>
                      <a:pPr algn="ctr"/>
                      <a:r>
                        <a:rPr kumimoji="1" lang="ja-JP" altLang="en-US" b="0" dirty="0"/>
                        <a:t>期限</a:t>
                      </a:r>
                    </a:p>
                  </a:txBody>
                  <a:tcPr anchor="ctr"/>
                </a:tc>
                <a:tc>
                  <a:txBody>
                    <a:bodyPr/>
                    <a:lstStyle/>
                    <a:p>
                      <a:pPr algn="ctr"/>
                      <a:r>
                        <a:rPr kumimoji="1" lang="ja-JP" altLang="en-US" b="0" dirty="0"/>
                        <a:t>予算</a:t>
                      </a:r>
                    </a:p>
                  </a:txBody>
                  <a:tcPr anchor="ctr"/>
                </a:tc>
                <a:tc>
                  <a:txBody>
                    <a:bodyPr/>
                    <a:lstStyle/>
                    <a:p>
                      <a:pPr algn="ctr"/>
                      <a:r>
                        <a:rPr kumimoji="1" lang="ja-JP" altLang="en-US" b="0" dirty="0"/>
                        <a:t>手段</a:t>
                      </a:r>
                    </a:p>
                  </a:txBody>
                  <a:tcPr anchor="ctr"/>
                </a:tc>
                <a:extLst>
                  <a:ext uri="{0D108BD9-81ED-4DB2-BD59-A6C34878D82A}">
                    <a16:rowId xmlns:a16="http://schemas.microsoft.com/office/drawing/2014/main" val="1805324389"/>
                  </a:ext>
                </a:extLst>
              </a:tr>
              <a:tr h="1425017">
                <a:tc>
                  <a:txBody>
                    <a:bodyPr/>
                    <a:lstStyle/>
                    <a:p>
                      <a:pPr algn="ctr"/>
                      <a:r>
                        <a:rPr kumimoji="1" lang="ja-JP" altLang="en-US" b="0" dirty="0"/>
                        <a:t>候補者①</a:t>
                      </a:r>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sz="1400" b="0" dirty="0"/>
                    </a:p>
                  </a:txBody>
                  <a:tcPr anchor="ctr"/>
                </a:tc>
                <a:extLst>
                  <a:ext uri="{0D108BD9-81ED-4DB2-BD59-A6C34878D82A}">
                    <a16:rowId xmlns:a16="http://schemas.microsoft.com/office/drawing/2014/main" val="3101908771"/>
                  </a:ext>
                </a:extLst>
              </a:tr>
              <a:tr h="1425017">
                <a:tc>
                  <a:txBody>
                    <a:bodyPr/>
                    <a:lstStyle/>
                    <a:p>
                      <a:pPr algn="ctr"/>
                      <a:r>
                        <a:rPr kumimoji="1" lang="ja-JP" altLang="en-US" b="0" dirty="0"/>
                        <a:t>候補者②</a:t>
                      </a:r>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425017">
                <a:tc>
                  <a:txBody>
                    <a:bodyPr/>
                    <a:lstStyle/>
                    <a:p>
                      <a:pPr algn="ctr"/>
                      <a:r>
                        <a:rPr kumimoji="1" lang="ja-JP" altLang="en-US" b="0" dirty="0"/>
                        <a:t>候補者③</a:t>
                      </a:r>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Tree>
    <p:extLst>
      <p:ext uri="{BB962C8B-B14F-4D97-AF65-F5344CB8AC3E}">
        <p14:creationId xmlns:p14="http://schemas.microsoft.com/office/powerpoint/2010/main" val="3447209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B1057B86-075A-5EF6-F199-1DB90736694C}"/>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BC9ED795-7A79-4E5C-2EC0-65C804E4BF1F}"/>
              </a:ext>
            </a:extLst>
          </p:cNvPr>
          <p:cNvSpPr>
            <a:spLocks noGrp="1"/>
          </p:cNvSpPr>
          <p:nvPr>
            <p:ph type="title"/>
          </p:nvPr>
        </p:nvSpPr>
        <p:spPr/>
        <p:txBody>
          <a:bodyPr>
            <a:normAutofit/>
          </a:bodyPr>
          <a:lstStyle/>
          <a:p>
            <a:r>
              <a:rPr lang="ja-JP" altLang="en-US" dirty="0"/>
              <a:t>課題を解決するための重要政策</a:t>
            </a:r>
            <a:br>
              <a:rPr kumimoji="1" lang="en-US" altLang="ja-JP" dirty="0"/>
            </a:br>
            <a:r>
              <a:rPr lang="ja-JP" altLang="en-US" dirty="0"/>
              <a:t>第</a:t>
            </a:r>
            <a:r>
              <a:rPr lang="en-US" altLang="ja-JP" dirty="0"/>
              <a:t>2</a:t>
            </a:r>
            <a:r>
              <a:rPr lang="ja-JP" altLang="en-US" dirty="0"/>
              <a:t>優先</a:t>
            </a:r>
            <a:endParaRPr kumimoji="1" lang="ja-JP" altLang="en-US" dirty="0"/>
          </a:p>
        </p:txBody>
      </p:sp>
      <p:graphicFrame>
        <p:nvGraphicFramePr>
          <p:cNvPr id="4" name="表 3">
            <a:extLst>
              <a:ext uri="{FF2B5EF4-FFF2-40B4-BE49-F238E27FC236}">
                <a16:creationId xmlns:a16="http://schemas.microsoft.com/office/drawing/2014/main" id="{2385CF3B-D53E-8576-B605-A19C02AD8F9B}"/>
              </a:ext>
            </a:extLst>
          </p:cNvPr>
          <p:cNvGraphicFramePr>
            <a:graphicFrameLocks noGrp="1"/>
          </p:cNvGraphicFramePr>
          <p:nvPr>
            <p:extLst>
              <p:ext uri="{D42A27DB-BD31-4B8C-83A1-F6EECF244321}">
                <p14:modId xmlns:p14="http://schemas.microsoft.com/office/powerpoint/2010/main" val="3829765717"/>
              </p:ext>
            </p:extLst>
          </p:nvPr>
        </p:nvGraphicFramePr>
        <p:xfrm>
          <a:off x="201000" y="1855521"/>
          <a:ext cx="9504000" cy="4743051"/>
        </p:xfrm>
        <a:graphic>
          <a:graphicData uri="http://schemas.openxmlformats.org/drawingml/2006/table">
            <a:tbl>
              <a:tblPr firstRow="1" bandRow="1">
                <a:tableStyleId>{16D9F66E-5EB9-4882-86FB-DCBF35E3C3E4}</a:tableStyleId>
              </a:tblPr>
              <a:tblGrid>
                <a:gridCol w="1548000">
                  <a:extLst>
                    <a:ext uri="{9D8B030D-6E8A-4147-A177-3AD203B41FA5}">
                      <a16:colId xmlns:a16="http://schemas.microsoft.com/office/drawing/2014/main" val="444602571"/>
                    </a:ext>
                  </a:extLst>
                </a:gridCol>
                <a:gridCol w="1764000">
                  <a:extLst>
                    <a:ext uri="{9D8B030D-6E8A-4147-A177-3AD203B41FA5}">
                      <a16:colId xmlns:a16="http://schemas.microsoft.com/office/drawing/2014/main" val="3274279298"/>
                    </a:ext>
                  </a:extLst>
                </a:gridCol>
                <a:gridCol w="1548000">
                  <a:extLst>
                    <a:ext uri="{9D8B030D-6E8A-4147-A177-3AD203B41FA5}">
                      <a16:colId xmlns:a16="http://schemas.microsoft.com/office/drawing/2014/main" val="3587572455"/>
                    </a:ext>
                  </a:extLst>
                </a:gridCol>
                <a:gridCol w="936000">
                  <a:extLst>
                    <a:ext uri="{9D8B030D-6E8A-4147-A177-3AD203B41FA5}">
                      <a16:colId xmlns:a16="http://schemas.microsoft.com/office/drawing/2014/main" val="166448858"/>
                    </a:ext>
                  </a:extLst>
                </a:gridCol>
                <a:gridCol w="1152000">
                  <a:extLst>
                    <a:ext uri="{9D8B030D-6E8A-4147-A177-3AD203B41FA5}">
                      <a16:colId xmlns:a16="http://schemas.microsoft.com/office/drawing/2014/main" val="2836093987"/>
                    </a:ext>
                  </a:extLst>
                </a:gridCol>
                <a:gridCol w="2556000">
                  <a:extLst>
                    <a:ext uri="{9D8B030D-6E8A-4147-A177-3AD203B41FA5}">
                      <a16:colId xmlns:a16="http://schemas.microsoft.com/office/drawing/2014/main" val="1217894459"/>
                    </a:ext>
                  </a:extLst>
                </a:gridCol>
              </a:tblGrid>
              <a:tr h="468000">
                <a:tc>
                  <a:txBody>
                    <a:bodyPr/>
                    <a:lstStyle/>
                    <a:p>
                      <a:pPr algn="ctr"/>
                      <a:r>
                        <a:rPr kumimoji="1" lang="ja-JP" altLang="en-US" b="0" dirty="0"/>
                        <a:t>氏名</a:t>
                      </a:r>
                    </a:p>
                  </a:txBody>
                  <a:tcPr anchor="ctr"/>
                </a:tc>
                <a:tc>
                  <a:txBody>
                    <a:bodyPr/>
                    <a:lstStyle/>
                    <a:p>
                      <a:pPr algn="ctr"/>
                      <a:r>
                        <a:rPr kumimoji="1" lang="ja-JP" altLang="en-US" b="0" dirty="0"/>
                        <a:t>政策・分野</a:t>
                      </a:r>
                    </a:p>
                  </a:txBody>
                  <a:tcPr anchor="ctr"/>
                </a:tc>
                <a:tc>
                  <a:txBody>
                    <a:bodyPr/>
                    <a:lstStyle/>
                    <a:p>
                      <a:pPr algn="ctr"/>
                      <a:r>
                        <a:rPr kumimoji="1" lang="ja-JP" altLang="en-US" b="0" dirty="0"/>
                        <a:t>数値目標</a:t>
                      </a:r>
                    </a:p>
                  </a:txBody>
                  <a:tcPr anchor="ctr"/>
                </a:tc>
                <a:tc>
                  <a:txBody>
                    <a:bodyPr/>
                    <a:lstStyle/>
                    <a:p>
                      <a:pPr algn="ctr"/>
                      <a:r>
                        <a:rPr kumimoji="1" lang="ja-JP" altLang="en-US" b="0" dirty="0"/>
                        <a:t>期限</a:t>
                      </a:r>
                    </a:p>
                  </a:txBody>
                  <a:tcPr anchor="ctr"/>
                </a:tc>
                <a:tc>
                  <a:txBody>
                    <a:bodyPr/>
                    <a:lstStyle/>
                    <a:p>
                      <a:pPr algn="ctr"/>
                      <a:r>
                        <a:rPr kumimoji="1" lang="ja-JP" altLang="en-US" b="0" dirty="0"/>
                        <a:t>予算</a:t>
                      </a:r>
                    </a:p>
                  </a:txBody>
                  <a:tcPr anchor="ctr"/>
                </a:tc>
                <a:tc>
                  <a:txBody>
                    <a:bodyPr/>
                    <a:lstStyle/>
                    <a:p>
                      <a:pPr algn="ctr"/>
                      <a:r>
                        <a:rPr kumimoji="1" lang="ja-JP" altLang="en-US" b="0" dirty="0"/>
                        <a:t>手段</a:t>
                      </a:r>
                    </a:p>
                  </a:txBody>
                  <a:tcPr anchor="ctr"/>
                </a:tc>
                <a:extLst>
                  <a:ext uri="{0D108BD9-81ED-4DB2-BD59-A6C34878D82A}">
                    <a16:rowId xmlns:a16="http://schemas.microsoft.com/office/drawing/2014/main" val="1805324389"/>
                  </a:ext>
                </a:extLst>
              </a:tr>
              <a:tr h="1425017">
                <a:tc>
                  <a:txBody>
                    <a:bodyPr/>
                    <a:lstStyle/>
                    <a:p>
                      <a:pPr algn="ctr"/>
                      <a:r>
                        <a:rPr kumimoji="1" lang="ja-JP" altLang="en-US" b="0" dirty="0"/>
                        <a:t>候補者①</a:t>
                      </a:r>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extLst>
                  <a:ext uri="{0D108BD9-81ED-4DB2-BD59-A6C34878D82A}">
                    <a16:rowId xmlns:a16="http://schemas.microsoft.com/office/drawing/2014/main" val="3101908771"/>
                  </a:ext>
                </a:extLst>
              </a:tr>
              <a:tr h="1425017">
                <a:tc>
                  <a:txBody>
                    <a:bodyPr/>
                    <a:lstStyle/>
                    <a:p>
                      <a:pPr algn="ctr"/>
                      <a:r>
                        <a:rPr kumimoji="1" lang="ja-JP" altLang="en-US" b="0" dirty="0"/>
                        <a:t>候補者②</a:t>
                      </a:r>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extLst>
                  <a:ext uri="{0D108BD9-81ED-4DB2-BD59-A6C34878D82A}">
                    <a16:rowId xmlns:a16="http://schemas.microsoft.com/office/drawing/2014/main" val="2113139090"/>
                  </a:ext>
                </a:extLst>
              </a:tr>
              <a:tr h="1425017">
                <a:tc>
                  <a:txBody>
                    <a:bodyPr/>
                    <a:lstStyle/>
                    <a:p>
                      <a:pPr algn="ctr"/>
                      <a:r>
                        <a:rPr kumimoji="1" lang="ja-JP" altLang="en-US" b="0" dirty="0"/>
                        <a:t>候補者③</a:t>
                      </a:r>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tc>
                  <a:txBody>
                    <a:bodyPr/>
                    <a:lstStyle/>
                    <a:p>
                      <a:pPr algn="ctr"/>
                      <a:endParaRPr kumimoji="1" lang="ja-JP" altLang="en-US" b="0" dirty="0"/>
                    </a:p>
                  </a:txBody>
                  <a:tcPr anchor="ctr"/>
                </a:tc>
                <a:extLst>
                  <a:ext uri="{0D108BD9-81ED-4DB2-BD59-A6C34878D82A}">
                    <a16:rowId xmlns:a16="http://schemas.microsoft.com/office/drawing/2014/main" val="1006896883"/>
                  </a:ext>
                </a:extLst>
              </a:tr>
            </a:tbl>
          </a:graphicData>
        </a:graphic>
      </p:graphicFrame>
    </p:spTree>
    <p:extLst>
      <p:ext uri="{BB962C8B-B14F-4D97-AF65-F5344CB8AC3E}">
        <p14:creationId xmlns:p14="http://schemas.microsoft.com/office/powerpoint/2010/main" val="4215249141"/>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2013 - 2022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2013 - 2022 Theme</Template>
  <TotalTime>46</TotalTime>
  <Words>586</Words>
  <Application>Microsoft Office PowerPoint</Application>
  <PresentationFormat>A4 210 x 297 mm</PresentationFormat>
  <Paragraphs>93</Paragraphs>
  <Slides>20</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20</vt:i4>
      </vt:variant>
    </vt:vector>
  </HeadingPairs>
  <TitlesOfParts>
    <vt:vector size="25" baseType="lpstr">
      <vt:lpstr>BIZ UDPゴシック</vt:lpstr>
      <vt:lpstr>Arial</vt:lpstr>
      <vt:lpstr>Calibri</vt:lpstr>
      <vt:lpstr>Calibri Light</vt:lpstr>
      <vt:lpstr>Office テーマ</vt:lpstr>
      <vt:lpstr>第27回参議院議員選挙 新潟選挙区　ネット討論会</vt:lpstr>
      <vt:lpstr>目次</vt:lpstr>
      <vt:lpstr>国政に対する 基本的な考え方</vt:lpstr>
      <vt:lpstr>国政に対する基本的な考え方① 日本が目指すべき将来像</vt:lpstr>
      <vt:lpstr>国政に対する基本的な考え方② 現在の国政の現状認識</vt:lpstr>
      <vt:lpstr>国政に対する基本的な考え方③ 当選した場合に解決したい課題</vt:lpstr>
      <vt:lpstr>課題を解決するための重要政策</vt:lpstr>
      <vt:lpstr>課題を解決するための重要政策 第1優先</vt:lpstr>
      <vt:lpstr>課題を解決するための重要政策 第2優先</vt:lpstr>
      <vt:lpstr>課題を解決するための重要政策 第3優先</vt:lpstr>
      <vt:lpstr>政策分野の注力度</vt:lpstr>
      <vt:lpstr>政策分野の注力度 注力したい政策分野の割合を、合計で100ポイントとなるように割り振り</vt:lpstr>
      <vt:lpstr>新潟県にとっての 重要テーマについて、国政の立場からどのように取り組むか</vt:lpstr>
      <vt:lpstr>新潟県にとっての重要テーマ① 防災</vt:lpstr>
      <vt:lpstr>新潟県にとっての重要テーマ② 教育・子育て</vt:lpstr>
      <vt:lpstr>新潟県にとっての重要テーマ③ 地域経済</vt:lpstr>
      <vt:lpstr>新潟県にとっての重要テーマ④ 原発含むエネルギー政策</vt:lpstr>
      <vt:lpstr>新潟県にとっての重要テーマ⑤ その他ご自身が新潟県にとって重要だと考えられるテーマ</vt:lpstr>
      <vt:lpstr>所属政党について</vt:lpstr>
      <vt:lpstr>所属政党について</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陽 佐久間</dc:creator>
  <cp:lastModifiedBy>孝輔</cp:lastModifiedBy>
  <cp:revision>5</cp:revision>
  <dcterms:created xsi:type="dcterms:W3CDTF">2025-03-30T13:45:41Z</dcterms:created>
  <dcterms:modified xsi:type="dcterms:W3CDTF">2025-05-07T13:57:27Z</dcterms:modified>
</cp:coreProperties>
</file>

<file path=docProps/thumbnail.jpeg>
</file>